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8" r:id="rId2"/>
    <p:sldId id="279" r:id="rId3"/>
    <p:sldId id="280" r:id="rId4"/>
    <p:sldId id="281" r:id="rId5"/>
  </p:sldIdLst>
  <p:sldSz cx="6858000" cy="9906000" type="A4"/>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BF7"/>
    <a:srgbClr val="0C456A"/>
    <a:srgbClr val="83735B"/>
    <a:srgbClr val="009999"/>
    <a:srgbClr val="58068B"/>
    <a:srgbClr val="F6E8FE"/>
    <a:srgbClr val="57058B"/>
    <a:srgbClr val="E2AC16"/>
    <a:srgbClr val="FFEFEF"/>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92"/>
    <p:restoredTop sz="94630"/>
  </p:normalViewPr>
  <p:slideViewPr>
    <p:cSldViewPr snapToGrid="0" showGuides="1">
      <p:cViewPr>
        <p:scale>
          <a:sx n="110" d="100"/>
          <a:sy n="110" d="100"/>
        </p:scale>
        <p:origin x="-702" y="2388"/>
      </p:cViewPr>
      <p:guideLst>
        <p:guide orient="horz" pos="3083"/>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0D23C579-EBCE-4349-99AE-954E0963813F}" type="datetimeFigureOut">
              <a:rPr lang="zh-CN" altLang="en-US" smtClean="0"/>
              <a:t>2017-9-27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BF6E1CF-4E10-4C26-AB60-E024388FFD9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D23C579-EBCE-4349-99AE-954E0963813F}" type="datetimeFigureOut">
              <a:rPr lang="zh-CN" altLang="en-US" smtClean="0"/>
              <a:t>2017-9-27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BF6E1CF-4E10-4C26-AB60-E024388FFD9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471488" y="527403"/>
            <a:ext cx="4350544" cy="8394877"/>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D23C579-EBCE-4349-99AE-954E0963813F}" type="datetimeFigureOut">
              <a:rPr lang="zh-CN" altLang="en-US" smtClean="0"/>
              <a:t>2017-9-27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BF6E1CF-4E10-4C26-AB60-E024388FFD9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D23C579-EBCE-4349-99AE-954E0963813F}" type="datetimeFigureOut">
              <a:rPr lang="zh-CN" altLang="en-US" smtClean="0"/>
              <a:t>2017-9-27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BF6E1CF-4E10-4C26-AB60-E024388FFD9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0D23C579-EBCE-4349-99AE-954E0963813F}" type="datetimeFigureOut">
              <a:rPr lang="zh-CN" altLang="en-US" smtClean="0"/>
              <a:t>2017-9-27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BF6E1CF-4E10-4C26-AB60-E024388FFD9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471488" y="2637014"/>
            <a:ext cx="2914650" cy="6285266"/>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hasCustomPrompt="1"/>
          </p:nvPr>
        </p:nvSpPr>
        <p:spPr>
          <a:xfrm>
            <a:off x="3471863" y="2637014"/>
            <a:ext cx="2914650" cy="6285266"/>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0D23C579-EBCE-4349-99AE-954E0963813F}" type="datetimeFigureOut">
              <a:rPr lang="zh-CN" altLang="en-US" smtClean="0"/>
              <a:t>2017-9-27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BF6E1CF-4E10-4C26-AB60-E024388FFD9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Content Placeholder 3"/>
          <p:cNvSpPr>
            <a:spLocks noGrp="1"/>
          </p:cNvSpPr>
          <p:nvPr>
            <p:ph sz="half" idx="2" hasCustomPrompt="1"/>
          </p:nvPr>
        </p:nvSpPr>
        <p:spPr>
          <a:xfrm>
            <a:off x="472381" y="3618442"/>
            <a:ext cx="2901255" cy="5322183"/>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hasCustomPrompt="1"/>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Content Placeholder 5"/>
          <p:cNvSpPr>
            <a:spLocks noGrp="1"/>
          </p:cNvSpPr>
          <p:nvPr>
            <p:ph sz="quarter" idx="4" hasCustomPrompt="1"/>
          </p:nvPr>
        </p:nvSpPr>
        <p:spPr>
          <a:xfrm>
            <a:off x="3471863" y="3618442"/>
            <a:ext cx="2915543" cy="5322183"/>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0D23C579-EBCE-4349-99AE-954E0963813F}" type="datetimeFigureOut">
              <a:rPr lang="zh-CN" altLang="en-US" smtClean="0"/>
              <a:t>2017-9-27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BF6E1CF-4E10-4C26-AB60-E024388FFD9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0D23C579-EBCE-4349-99AE-954E0963813F}" type="datetimeFigureOut">
              <a:rPr lang="zh-CN" altLang="en-US" smtClean="0"/>
              <a:t>2017-9-27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BF6E1CF-4E10-4C26-AB60-E024388FFD9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3C579-EBCE-4349-99AE-954E0963813F}" type="datetimeFigureOut">
              <a:rPr lang="zh-CN" altLang="en-US" smtClean="0"/>
              <a:t>2017-9-27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BF6E1CF-4E10-4C26-AB60-E024388FFD9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hasCustomPrompt="1"/>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0D23C579-EBCE-4349-99AE-954E0963813F}" type="datetimeFigureOut">
              <a:rPr lang="zh-CN" altLang="en-US" smtClean="0"/>
              <a:t>2017-9-27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BF6E1CF-4E10-4C26-AB60-E024388FFD9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0D23C579-EBCE-4349-99AE-954E0963813F}" type="datetimeFigureOut">
              <a:rPr lang="zh-CN" altLang="en-US" smtClean="0"/>
              <a:t>2017-9-27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BF6E1CF-4E10-4C26-AB60-E024388FFD9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ea typeface="微软雅黑" panose="020B0503020204020204" pitchFamily="34" charset="-122"/>
              </a:defRPr>
            </a:lvl1pPr>
          </a:lstStyle>
          <a:p>
            <a:fld id="{0D23C579-EBCE-4349-99AE-954E0963813F}" type="datetimeFigureOut">
              <a:rPr lang="zh-CN" altLang="en-US" smtClean="0"/>
              <a:t>2017-9-27</a:t>
            </a:fld>
            <a:endParaRPr lang="zh-CN" alt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ea typeface="微软雅黑" panose="020B0503020204020204" pitchFamily="34" charset="-122"/>
              </a:defRPr>
            </a:lvl1pPr>
          </a:lstStyle>
          <a:p>
            <a:endParaRPr lang="zh-CN" alt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ea typeface="微软雅黑" panose="020B0503020204020204" pitchFamily="34" charset="-122"/>
              </a:defRPr>
            </a:lvl1pPr>
          </a:lstStyle>
          <a:p>
            <a:fld id="{0BF6E1CF-4E10-4C26-AB60-E024388FFD98}"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微软雅黑" panose="020B0503020204020204" pitchFamily="34"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微软雅黑" panose="020B0503020204020204" pitchFamily="3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微软雅黑" panose="020B0503020204020204"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l="1" r="7728"/>
          <a:stretch>
            <a:fillRect/>
          </a:stretch>
        </p:blipFill>
        <p:spPr>
          <a:xfrm>
            <a:off x="163297" y="909737"/>
            <a:ext cx="4827803" cy="3488107"/>
          </a:xfrm>
          <a:prstGeom prst="rect">
            <a:avLst/>
          </a:prstGeom>
        </p:spPr>
      </p:pic>
      <p:sp>
        <p:nvSpPr>
          <p:cNvPr id="14" name="矩形 13"/>
          <p:cNvSpPr/>
          <p:nvPr/>
        </p:nvSpPr>
        <p:spPr>
          <a:xfrm>
            <a:off x="163297" y="3646431"/>
            <a:ext cx="4831214" cy="564213"/>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146685" y="4670158"/>
            <a:ext cx="4869739" cy="1750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ea typeface="微软雅黑" panose="020B0503020204020204" pitchFamily="34" charset="-122"/>
            </a:endParaRPr>
          </a:p>
        </p:txBody>
      </p:sp>
      <p:sp>
        <p:nvSpPr>
          <p:cNvPr id="4" name="矩形 3"/>
          <p:cNvSpPr/>
          <p:nvPr/>
        </p:nvSpPr>
        <p:spPr>
          <a:xfrm>
            <a:off x="0" y="-1"/>
            <a:ext cx="6858000" cy="41325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6" name="矩形 15"/>
          <p:cNvSpPr/>
          <p:nvPr/>
        </p:nvSpPr>
        <p:spPr>
          <a:xfrm>
            <a:off x="5028525" y="5866830"/>
            <a:ext cx="1437253" cy="646331"/>
          </a:xfrm>
          <a:prstGeom prst="rect">
            <a:avLst/>
          </a:prstGeom>
          <a:noFill/>
        </p:spPr>
        <p:txBody>
          <a:bodyPr wrap="none" lIns="91440" tIns="45720" rIns="91440" bIns="45720">
            <a:spAutoFit/>
          </a:bodyPr>
          <a:lstStyle/>
          <a:p>
            <a:r>
              <a:rPr lang="en-US" b="1" cap="none" spc="0" dirty="0" smtClean="0">
                <a:ln w="0"/>
                <a:solidFill>
                  <a:srgbClr val="EAA001"/>
                </a:solidFill>
                <a:latin typeface="Times New Roman" panose="02020603050405020304" pitchFamily="18" charset="0"/>
                <a:cs typeface="Times New Roman" panose="02020603050405020304" pitchFamily="18" charset="0"/>
              </a:rPr>
              <a:t>University </a:t>
            </a:r>
          </a:p>
          <a:p>
            <a:r>
              <a:rPr lang="en-US" b="1" cap="none" spc="0" dirty="0" smtClean="0">
                <a:ln w="0"/>
                <a:solidFill>
                  <a:srgbClr val="EAA001"/>
                </a:solidFill>
                <a:latin typeface="Times New Roman" panose="02020603050405020304" pitchFamily="18" charset="0"/>
                <a:cs typeface="Times New Roman" panose="02020603050405020304" pitchFamily="18" charset="0"/>
              </a:rPr>
              <a:t>Introduction</a:t>
            </a:r>
            <a:endParaRPr lang="en-US" b="1" cap="none" spc="0" dirty="0">
              <a:ln w="0"/>
              <a:solidFill>
                <a:srgbClr val="EAA001"/>
              </a:solidFill>
              <a:latin typeface="Times New Roman" panose="02020603050405020304" pitchFamily="18" charset="0"/>
              <a:cs typeface="Times New Roman" panose="02020603050405020304" pitchFamily="18" charset="0"/>
            </a:endParaRPr>
          </a:p>
        </p:txBody>
      </p:sp>
      <p:sp>
        <p:nvSpPr>
          <p:cNvPr id="17" name="矩形 16"/>
          <p:cNvSpPr/>
          <p:nvPr/>
        </p:nvSpPr>
        <p:spPr>
          <a:xfrm>
            <a:off x="-235769" y="4405485"/>
            <a:ext cx="877163" cy="923330"/>
          </a:xfrm>
          <a:prstGeom prst="rect">
            <a:avLst/>
          </a:prstGeom>
          <a:noFill/>
        </p:spPr>
        <p:txBody>
          <a:bodyPr wrap="none" lIns="91440" tIns="45720" rIns="91440" bIns="45720">
            <a:spAutoFit/>
          </a:bodyPr>
          <a:lstStyle/>
          <a:p>
            <a:pPr algn="ctr"/>
            <a:r>
              <a:rPr lang="zh-CN" altLang="en-US" sz="5400" dirty="0">
                <a:ln w="0"/>
                <a:solidFill>
                  <a:srgbClr val="0070C0"/>
                </a:solidFill>
                <a:latin typeface="黑体" panose="02010609060101010101" pitchFamily="49" charset="-122"/>
                <a:ea typeface="黑体" panose="02010609060101010101" pitchFamily="49" charset="-122"/>
              </a:rPr>
              <a:t>“</a:t>
            </a:r>
          </a:p>
        </p:txBody>
      </p:sp>
      <p:sp>
        <p:nvSpPr>
          <p:cNvPr id="18" name="矩形 17"/>
          <p:cNvSpPr/>
          <p:nvPr/>
        </p:nvSpPr>
        <p:spPr>
          <a:xfrm>
            <a:off x="4461659" y="6132098"/>
            <a:ext cx="877163" cy="923330"/>
          </a:xfrm>
          <a:prstGeom prst="rect">
            <a:avLst/>
          </a:prstGeom>
          <a:noFill/>
        </p:spPr>
        <p:txBody>
          <a:bodyPr wrap="none" lIns="91440" tIns="45720" rIns="91440" bIns="45720">
            <a:spAutoFit/>
          </a:bodyPr>
          <a:lstStyle/>
          <a:p>
            <a:pPr algn="ctr"/>
            <a:r>
              <a:rPr lang="zh-CN" altLang="en-US" sz="5400" b="0" cap="none" spc="0" dirty="0" smtClean="0">
                <a:ln w="0"/>
                <a:solidFill>
                  <a:srgbClr val="0070C0"/>
                </a:solidFill>
                <a:latin typeface="黑体" panose="02010609060101010101" pitchFamily="49" charset="-122"/>
                <a:ea typeface="黑体" panose="02010609060101010101" pitchFamily="49" charset="-122"/>
              </a:rPr>
              <a:t>”</a:t>
            </a:r>
            <a:endParaRPr lang="zh-CN" altLang="en-US" sz="5400" b="0" cap="none" spc="0" dirty="0">
              <a:ln w="0"/>
              <a:solidFill>
                <a:srgbClr val="0070C0"/>
              </a:solidFill>
              <a:latin typeface="黑体" panose="02010609060101010101" pitchFamily="49" charset="-122"/>
              <a:ea typeface="黑体" panose="02010609060101010101" pitchFamily="49" charset="-122"/>
            </a:endParaRPr>
          </a:p>
        </p:txBody>
      </p:sp>
      <p:sp>
        <p:nvSpPr>
          <p:cNvPr id="26" name="矩形 25"/>
          <p:cNvSpPr/>
          <p:nvPr/>
        </p:nvSpPr>
        <p:spPr>
          <a:xfrm>
            <a:off x="166869" y="78674"/>
            <a:ext cx="4043182" cy="261610"/>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zh-CN" altLang="en-US" sz="1100" dirty="0">
                <a:solidFill>
                  <a:schemeClr val="accent1">
                    <a:lumMod val="50000"/>
                  </a:schemeClr>
                </a:solidFill>
                <a:ea typeface="微软雅黑" panose="020B0503020204020204" pitchFamily="34" charset="-122"/>
              </a:rPr>
              <a:t>不列颠哥伦比亚大学</a:t>
            </a:r>
            <a:r>
              <a:rPr lang="en-US" altLang="zh-CN" sz="1100" dirty="0" smtClean="0">
                <a:solidFill>
                  <a:schemeClr val="accent1">
                    <a:lumMod val="50000"/>
                  </a:schemeClr>
                </a:solidFill>
                <a:ea typeface="微软雅黑" panose="020B0503020204020204" pitchFamily="34" charset="-122"/>
              </a:rPr>
              <a:t>-</a:t>
            </a:r>
            <a:r>
              <a:rPr lang="zh-CN" altLang="en-US" sz="1100" dirty="0" smtClean="0">
                <a:solidFill>
                  <a:schemeClr val="accent1">
                    <a:lumMod val="50000"/>
                  </a:schemeClr>
                </a:solidFill>
                <a:ea typeface="微软雅黑" panose="020B0503020204020204" pitchFamily="34" charset="-122"/>
              </a:rPr>
              <a:t>海外职业规划课程</a:t>
            </a:r>
            <a:r>
              <a:rPr lang="zh-CN" altLang="en-US" sz="1100" dirty="0">
                <a:solidFill>
                  <a:schemeClr val="accent1">
                    <a:lumMod val="50000"/>
                  </a:schemeClr>
                </a:solidFill>
                <a:ea typeface="微软雅黑" panose="020B0503020204020204" pitchFamily="34" charset="-122"/>
              </a:rPr>
              <a:t>（</a:t>
            </a:r>
            <a:r>
              <a:rPr lang="en-US" altLang="zh-CN" sz="1100" dirty="0" smtClean="0">
                <a:solidFill>
                  <a:schemeClr val="accent1">
                    <a:lumMod val="50000"/>
                  </a:schemeClr>
                </a:solidFill>
                <a:ea typeface="微软雅黑" panose="020B0503020204020204" pitchFamily="34" charset="-122"/>
              </a:rPr>
              <a:t>UBC/EGC/2018/</a:t>
            </a:r>
            <a:r>
              <a:rPr lang="zh-CN" altLang="en-US" sz="1100" dirty="0" smtClean="0">
                <a:solidFill>
                  <a:schemeClr val="accent1">
                    <a:lumMod val="50000"/>
                  </a:schemeClr>
                </a:solidFill>
                <a:ea typeface="微软雅黑" panose="020B0503020204020204" pitchFamily="34" charset="-122"/>
              </a:rPr>
              <a:t>冬）</a:t>
            </a:r>
            <a:endParaRPr lang="zh-CN" altLang="en-US" sz="1100" dirty="0">
              <a:solidFill>
                <a:schemeClr val="accent1">
                  <a:lumMod val="50000"/>
                </a:schemeClr>
              </a:solidFill>
              <a:ea typeface="微软雅黑" panose="020B0503020204020204" pitchFamily="34" charset="-122"/>
            </a:endParaRPr>
          </a:p>
        </p:txBody>
      </p:sp>
      <p:sp>
        <p:nvSpPr>
          <p:cNvPr id="28" name="矩形 27"/>
          <p:cNvSpPr/>
          <p:nvPr/>
        </p:nvSpPr>
        <p:spPr>
          <a:xfrm>
            <a:off x="4345024" y="68425"/>
            <a:ext cx="623570" cy="291828"/>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搜 索</a:t>
            </a:r>
            <a:endParaRPr lang="zh-CN" altLang="en-US" sz="1100" dirty="0">
              <a:latin typeface="微软雅黑" panose="020B0503020204020204" pitchFamily="34" charset="-122"/>
              <a:ea typeface="微软雅黑" panose="020B0503020204020204" pitchFamily="34" charset="-122"/>
            </a:endParaRPr>
          </a:p>
        </p:txBody>
      </p:sp>
      <p:sp>
        <p:nvSpPr>
          <p:cNvPr id="67" name="矩形 66"/>
          <p:cNvSpPr/>
          <p:nvPr/>
        </p:nvSpPr>
        <p:spPr>
          <a:xfrm>
            <a:off x="145563" y="7134290"/>
            <a:ext cx="4870861" cy="2225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6" name="矩形 65"/>
          <p:cNvSpPr/>
          <p:nvPr/>
        </p:nvSpPr>
        <p:spPr>
          <a:xfrm>
            <a:off x="202812" y="6715129"/>
            <a:ext cx="2360295" cy="400110"/>
          </a:xfrm>
          <a:prstGeom prst="rect">
            <a:avLst/>
          </a:prstGeom>
          <a:noFill/>
        </p:spPr>
        <p:txBody>
          <a:bodyPr wrap="square" lIns="91440" tIns="45720" rIns="91440" bIns="45720">
            <a:spAutoFit/>
          </a:bodyPr>
          <a:lstStyle/>
          <a:p>
            <a:r>
              <a:rPr lang="en-US" altLang="zh-CN" sz="2000" b="1" cap="none" spc="0" dirty="0" smtClean="0">
                <a:ln w="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Intro</a:t>
            </a:r>
            <a:r>
              <a:rPr lang="en-US" altLang="zh-CN" sz="2000" b="1" dirty="0" smtClean="0">
                <a:ln w="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To Program</a:t>
            </a:r>
            <a:endParaRPr lang="zh-CN" altLang="en-US" sz="2000" b="1" cap="none" spc="0" dirty="0">
              <a:ln w="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78" name="表格 77"/>
          <p:cNvGraphicFramePr>
            <a:graphicFrameLocks noGrp="1"/>
          </p:cNvGraphicFramePr>
          <p:nvPr/>
        </p:nvGraphicFramePr>
        <p:xfrm>
          <a:off x="147046" y="447725"/>
          <a:ext cx="4850404" cy="297691"/>
        </p:xfrm>
        <a:graphic>
          <a:graphicData uri="http://schemas.openxmlformats.org/drawingml/2006/table">
            <a:tbl>
              <a:tblPr firstRow="1" bandRow="1">
                <a:tableStyleId>{5C22544A-7EE6-4342-B048-85BDC9FD1C3A}</a:tableStyleId>
              </a:tblPr>
              <a:tblGrid>
                <a:gridCol w="1212601"/>
                <a:gridCol w="1212601"/>
                <a:gridCol w="1212601"/>
                <a:gridCol w="1212601"/>
              </a:tblGrid>
              <a:tr h="297691">
                <a:tc>
                  <a:txBody>
                    <a:bodyPr/>
                    <a:lstStyle/>
                    <a:p>
                      <a:pPr algn="ctr"/>
                      <a:r>
                        <a:rPr lang="en-US" altLang="zh-CN" dirty="0" smtClean="0">
                          <a:solidFill>
                            <a:schemeClr val="accent1">
                              <a:lumMod val="75000"/>
                            </a:schemeClr>
                          </a:solidFill>
                          <a:ea typeface="微软雅黑" panose="020B0503020204020204" pitchFamily="34" charset="-122"/>
                        </a:rPr>
                        <a:t>Study</a:t>
                      </a:r>
                      <a:endParaRPr lang="zh-CN" altLang="en-US" dirty="0">
                        <a:solidFill>
                          <a:schemeClr val="accent1">
                            <a:lumMod val="75000"/>
                          </a:schemeClr>
                        </a:solidFill>
                        <a:ea typeface="微软雅黑" panose="020B0503020204020204" pitchFamily="34" charset="-122"/>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altLang="zh-CN" dirty="0" smtClean="0">
                          <a:solidFill>
                            <a:schemeClr val="tx2">
                              <a:lumMod val="75000"/>
                            </a:schemeClr>
                          </a:solidFill>
                          <a:ea typeface="微软雅黑" panose="020B0503020204020204" pitchFamily="34" charset="-122"/>
                        </a:rPr>
                        <a:t>Life</a:t>
                      </a:r>
                      <a:endParaRPr lang="zh-CN" altLang="en-US" dirty="0">
                        <a:solidFill>
                          <a:schemeClr val="tx2">
                            <a:lumMod val="75000"/>
                          </a:schemeClr>
                        </a:solidFill>
                        <a:ea typeface="微软雅黑" panose="020B0503020204020204" pitchFamily="34" charset="-122"/>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dirty="0" smtClean="0">
                          <a:solidFill>
                            <a:schemeClr val="tx2">
                              <a:lumMod val="75000"/>
                            </a:schemeClr>
                          </a:solidFill>
                          <a:ea typeface="微软雅黑" panose="020B0503020204020204" pitchFamily="34" charset="-122"/>
                        </a:rPr>
                        <a:t>Fee</a:t>
                      </a:r>
                      <a:endParaRPr lang="zh-CN" altLang="en-US" dirty="0">
                        <a:solidFill>
                          <a:schemeClr val="tx2">
                            <a:lumMod val="75000"/>
                          </a:schemeClr>
                        </a:solidFill>
                        <a:ea typeface="微软雅黑" panose="020B0503020204020204" pitchFamily="34" charset="-122"/>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dirty="0" smtClean="0">
                          <a:solidFill>
                            <a:schemeClr val="tx2">
                              <a:lumMod val="75000"/>
                            </a:schemeClr>
                          </a:solidFill>
                          <a:ea typeface="微软雅黑" panose="020B0503020204020204" pitchFamily="34" charset="-122"/>
                        </a:rPr>
                        <a:t>Sign up</a:t>
                      </a:r>
                      <a:endParaRPr lang="zh-CN" altLang="en-US" dirty="0">
                        <a:solidFill>
                          <a:schemeClr val="tx2">
                            <a:lumMod val="75000"/>
                          </a:schemeClr>
                        </a:solidFill>
                        <a:ea typeface="微软雅黑" panose="020B0503020204020204" pitchFamily="34" charset="-122"/>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grpSp>
        <p:nvGrpSpPr>
          <p:cNvPr id="15" name="组合 14"/>
          <p:cNvGrpSpPr/>
          <p:nvPr/>
        </p:nvGrpSpPr>
        <p:grpSpPr>
          <a:xfrm>
            <a:off x="5086389" y="1975771"/>
            <a:ext cx="1672230" cy="901089"/>
            <a:chOff x="5094266" y="893400"/>
            <a:chExt cx="1651082" cy="1071164"/>
          </a:xfrm>
          <a:solidFill>
            <a:schemeClr val="accent1">
              <a:lumMod val="75000"/>
            </a:schemeClr>
          </a:solidFill>
        </p:grpSpPr>
        <p:sp>
          <p:nvSpPr>
            <p:cNvPr id="8" name="矩形 7"/>
            <p:cNvSpPr/>
            <p:nvPr/>
          </p:nvSpPr>
          <p:spPr>
            <a:xfrm>
              <a:off x="5094266" y="893400"/>
              <a:ext cx="1651082" cy="10711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9" name="矩形 28"/>
            <p:cNvSpPr/>
            <p:nvPr/>
          </p:nvSpPr>
          <p:spPr>
            <a:xfrm>
              <a:off x="5168521" y="1003408"/>
              <a:ext cx="1460274" cy="365868"/>
            </a:xfrm>
            <a:prstGeom prst="rect">
              <a:avLst/>
            </a:prstGeom>
            <a:grpFill/>
          </p:spPr>
          <p:txBody>
            <a:bodyPr wrap="square" lIns="91440" tIns="45720" rIns="91440" bIns="45720">
              <a:spAutoFit/>
            </a:bodyPr>
            <a:lstStyle/>
            <a:p>
              <a:r>
                <a:rPr lang="en-US" altLang="zh-CN" sz="1400" b="1" cap="none" spc="0" dirty="0" smtClean="0">
                  <a:ln w="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University Rank</a:t>
              </a:r>
              <a:endParaRPr lang="zh-CN" altLang="en-US" sz="1400" b="1" cap="none" spc="0" dirty="0">
                <a:ln w="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文本框 1"/>
            <p:cNvSpPr txBox="1"/>
            <p:nvPr/>
          </p:nvSpPr>
          <p:spPr>
            <a:xfrm>
              <a:off x="5122885" y="1199335"/>
              <a:ext cx="1478397" cy="718624"/>
            </a:xfrm>
            <a:prstGeom prst="rect">
              <a:avLst/>
            </a:prstGeom>
            <a:noFill/>
          </p:spPr>
          <p:txBody>
            <a:bodyPr wrap="square" rtlCol="0">
              <a:spAutoFit/>
            </a:bodyPr>
            <a:lstStyle/>
            <a:p>
              <a:pPr marL="179705" indent="-179705">
                <a:lnSpc>
                  <a:spcPct val="200000"/>
                </a:lnSpc>
                <a:buFont typeface="Arial" panose="020B0604020202020204" pitchFamily="34" charset="0"/>
                <a:buChar char="•"/>
              </a:pPr>
              <a:r>
                <a:rPr lang="en-US" altLang="zh-CN" sz="9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THE 2017 </a:t>
              </a:r>
              <a:r>
                <a:rPr lang="zh-CN" altLang="en-US" sz="9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全球＃</a:t>
              </a:r>
              <a:r>
                <a:rPr lang="en-US" altLang="zh-CN" sz="9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40</a:t>
              </a:r>
            </a:p>
            <a:p>
              <a:pPr marL="179705" indent="-179705">
                <a:lnSpc>
                  <a:spcPct val="200000"/>
                </a:lnSpc>
                <a:buFont typeface="Arial" panose="020B0604020202020204" pitchFamily="34" charset="0"/>
                <a:buChar char="•"/>
              </a:pPr>
              <a:r>
                <a:rPr lang="en-US" altLang="zh-CN" sz="9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QS 2017 </a:t>
              </a:r>
              <a:r>
                <a:rPr lang="zh-CN" altLang="en-US" sz="9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全球 </a:t>
              </a:r>
              <a:r>
                <a:rPr lang="en-US" altLang="zh-CN" sz="9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#51</a:t>
              </a:r>
              <a:endParaRPr lang="en-US" altLang="zh-CN" sz="9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grpSp>
      <p:grpSp>
        <p:nvGrpSpPr>
          <p:cNvPr id="19" name="组合 18"/>
          <p:cNvGrpSpPr/>
          <p:nvPr/>
        </p:nvGrpSpPr>
        <p:grpSpPr>
          <a:xfrm>
            <a:off x="5086389" y="2935015"/>
            <a:ext cx="1681688" cy="1570822"/>
            <a:chOff x="5084400" y="2057588"/>
            <a:chExt cx="1660948" cy="1340048"/>
          </a:xfrm>
        </p:grpSpPr>
        <p:sp>
          <p:nvSpPr>
            <p:cNvPr id="9" name="矩形 8"/>
            <p:cNvSpPr/>
            <p:nvPr/>
          </p:nvSpPr>
          <p:spPr>
            <a:xfrm>
              <a:off x="5084400" y="2059941"/>
              <a:ext cx="1660948" cy="13056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4" name="矩形 43"/>
            <p:cNvSpPr/>
            <p:nvPr/>
          </p:nvSpPr>
          <p:spPr>
            <a:xfrm>
              <a:off x="5246895" y="2057588"/>
              <a:ext cx="1377729" cy="288816"/>
            </a:xfrm>
            <a:prstGeom prst="rect">
              <a:avLst/>
            </a:prstGeom>
            <a:noFill/>
          </p:spPr>
          <p:txBody>
            <a:bodyPr wrap="square" lIns="91440" tIns="45720" rIns="91440" bIns="45720">
              <a:spAutoFit/>
            </a:bodyPr>
            <a:lstStyle/>
            <a:p>
              <a:pPr algn="just"/>
              <a:r>
                <a:rPr lang="en-US" altLang="zh-CN" sz="1600" b="1" cap="none" spc="0" dirty="0" smtClean="0">
                  <a:ln w="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Great Majors</a:t>
              </a:r>
              <a:endParaRPr lang="zh-CN" altLang="en-US" sz="1600" b="1" cap="none" spc="0" dirty="0">
                <a:ln w="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3" name="文本框 72"/>
            <p:cNvSpPr txBox="1"/>
            <p:nvPr/>
          </p:nvSpPr>
          <p:spPr>
            <a:xfrm>
              <a:off x="5135114" y="2268627"/>
              <a:ext cx="1519490" cy="1129009"/>
            </a:xfrm>
            <a:prstGeom prst="rect">
              <a:avLst/>
            </a:prstGeom>
            <a:noFill/>
          </p:spPr>
          <p:txBody>
            <a:bodyPr wrap="square" numCol="1" rtlCol="0">
              <a:spAutoFit/>
            </a:bodyPr>
            <a:lstStyle/>
            <a:p>
              <a:pPr>
                <a:lnSpc>
                  <a:spcPts val="1600"/>
                </a:lnSpc>
              </a:pPr>
              <a:r>
                <a:rPr lang="zh-CN" altLang="en-US" sz="800" dirty="0">
                  <a:latin typeface="微软雅黑" panose="020B0503020204020204" pitchFamily="34" charset="-122"/>
                  <a:ea typeface="微软雅黑" panose="020B0503020204020204" pitchFamily="34" charset="-122"/>
                </a:rPr>
                <a:t>桑德商学院（</a:t>
              </a:r>
              <a:r>
                <a:rPr lang="en-US" altLang="zh-CN" sz="800" dirty="0">
                  <a:latin typeface="微软雅黑" panose="020B0503020204020204" pitchFamily="34" charset="-122"/>
                  <a:ea typeface="微软雅黑" panose="020B0503020204020204" pitchFamily="34" charset="-122"/>
                </a:rPr>
                <a:t>Sauder School of Business</a:t>
              </a:r>
              <a:r>
                <a:rPr lang="zh-CN" altLang="en-US" sz="800" dirty="0">
                  <a:latin typeface="微软雅黑" panose="020B0503020204020204" pitchFamily="34" charset="-122"/>
                  <a:ea typeface="微软雅黑" panose="020B0503020204020204" pitchFamily="34" charset="-122"/>
                </a:rPr>
                <a:t>）</a:t>
              </a:r>
            </a:p>
            <a:p>
              <a:pPr marL="171450" indent="-171450">
                <a:lnSpc>
                  <a:spcPts val="1600"/>
                </a:lnSpc>
                <a:buFont typeface="Arial" panose="020B0604020202020204" pitchFamily="34" charset="0"/>
                <a:buChar char="•"/>
              </a:pPr>
              <a:r>
                <a:rPr lang="zh-CN" altLang="en-US" sz="800" dirty="0">
                  <a:latin typeface="微软雅黑" panose="020B0503020204020204" pitchFamily="34" charset="-122"/>
                  <a:ea typeface="微软雅黑" panose="020B0503020204020204" pitchFamily="34" charset="-122"/>
                </a:rPr>
                <a:t>土木工程，机械工程，地质学，生命科学 </a:t>
              </a:r>
            </a:p>
            <a:p>
              <a:pPr marL="171450" indent="-171450">
                <a:lnSpc>
                  <a:spcPts val="1600"/>
                </a:lnSpc>
                <a:buFont typeface="Arial" panose="020B0604020202020204" pitchFamily="34" charset="0"/>
                <a:buChar char="•"/>
              </a:pPr>
              <a:r>
                <a:rPr lang="zh-CN" altLang="en-US" sz="800" dirty="0">
                  <a:latin typeface="微软雅黑" panose="020B0503020204020204" pitchFamily="34" charset="-122"/>
                  <a:ea typeface="微软雅黑" panose="020B0503020204020204" pitchFamily="34" charset="-122"/>
                </a:rPr>
                <a:t>生物医药科学，生命科学</a:t>
              </a:r>
            </a:p>
            <a:p>
              <a:pPr marL="171450" indent="-171450">
                <a:lnSpc>
                  <a:spcPts val="1600"/>
                </a:lnSpc>
                <a:buFont typeface="Arial" panose="020B0604020202020204" pitchFamily="34" charset="0"/>
                <a:buChar char="•"/>
              </a:pPr>
              <a:r>
                <a:rPr lang="zh-CN" altLang="en-US" sz="800" dirty="0">
                  <a:latin typeface="微软雅黑" panose="020B0503020204020204" pitchFamily="34" charset="-122"/>
                  <a:ea typeface="微软雅黑" panose="020B0503020204020204" pitchFamily="34" charset="-122"/>
                </a:rPr>
                <a:t>法学院</a:t>
              </a:r>
            </a:p>
          </p:txBody>
        </p:sp>
      </p:grpSp>
      <p:sp>
        <p:nvSpPr>
          <p:cNvPr id="95" name="文本框 94"/>
          <p:cNvSpPr txBox="1"/>
          <p:nvPr/>
        </p:nvSpPr>
        <p:spPr>
          <a:xfrm>
            <a:off x="354429" y="4727082"/>
            <a:ext cx="4549770" cy="1373325"/>
          </a:xfrm>
          <a:prstGeom prst="rect">
            <a:avLst/>
          </a:prstGeom>
          <a:noFill/>
        </p:spPr>
        <p:txBody>
          <a:bodyPr wrap="square" rtlCol="0">
            <a:spAutoFit/>
          </a:bodyPr>
          <a:lstStyle/>
          <a:p>
            <a:pPr indent="179705" algn="just">
              <a:lnSpc>
                <a:spcPts val="1700"/>
              </a:lnSpc>
            </a:pPr>
            <a:r>
              <a:rPr lang="en-US" altLang="zh-CN" sz="900" dirty="0">
                <a:latin typeface="微软雅黑" panose="020B0503020204020204" pitchFamily="34" charset="-122"/>
                <a:ea typeface="微软雅黑" panose="020B0503020204020204" pitchFamily="34" charset="-122"/>
              </a:rPr>
              <a:t>UBC</a:t>
            </a:r>
            <a:r>
              <a:rPr lang="zh-CN" altLang="en-US" sz="900" dirty="0">
                <a:latin typeface="微软雅黑" panose="020B0503020204020204" pitchFamily="34" charset="-122"/>
                <a:ea typeface="微软雅黑" panose="020B0503020204020204" pitchFamily="34" charset="-122"/>
              </a:rPr>
              <a:t>（</a:t>
            </a:r>
            <a:r>
              <a:rPr lang="en-US" altLang="zh-CN" sz="900" dirty="0">
                <a:latin typeface="微软雅黑" panose="020B0503020204020204" pitchFamily="34" charset="-122"/>
                <a:ea typeface="微软雅黑" panose="020B0503020204020204" pitchFamily="34" charset="-122"/>
              </a:rPr>
              <a:t>University of British Columbia</a:t>
            </a:r>
            <a:r>
              <a:rPr lang="zh-CN" altLang="en-US" sz="900" dirty="0">
                <a:latin typeface="微软雅黑" panose="020B0503020204020204" pitchFamily="34" charset="-122"/>
                <a:ea typeface="微软雅黑" panose="020B0503020204020204" pitchFamily="34" charset="-122"/>
              </a:rPr>
              <a:t>）拥有号称全北美最美丽的校园</a:t>
            </a:r>
            <a:r>
              <a:rPr lang="zh-CN" altLang="en-US" sz="900" dirty="0" smtClean="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不列颠哥伦比亚大学也拥有一台世界最大的旋转水银面望远镜、一个</a:t>
            </a:r>
            <a:r>
              <a:rPr lang="en-US" altLang="zh-CN" sz="900" dirty="0" smtClean="0">
                <a:latin typeface="微软雅黑" panose="020B0503020204020204" pitchFamily="34" charset="-122"/>
                <a:ea typeface="微软雅黑" panose="020B0503020204020204" pitchFamily="34" charset="-122"/>
              </a:rPr>
              <a:t>0.24</a:t>
            </a:r>
            <a:r>
              <a:rPr lang="zh-CN" altLang="en-US" sz="900" dirty="0" smtClean="0">
                <a:latin typeface="微软雅黑" panose="020B0503020204020204" pitchFamily="34" charset="-122"/>
                <a:ea typeface="微软雅黑" panose="020B0503020204020204" pitchFamily="34" charset="-122"/>
              </a:rPr>
              <a:t>平凡公里大</a:t>
            </a:r>
            <a:r>
              <a:rPr lang="zh-CN" altLang="en-US" sz="900" dirty="0">
                <a:latin typeface="微软雅黑" panose="020B0503020204020204" pitchFamily="34" charset="-122"/>
                <a:ea typeface="微软雅黑" panose="020B0503020204020204" pitchFamily="34" charset="-122"/>
              </a:rPr>
              <a:t>的研究农场、一所海洋科学研究中心、以及一所操有世界最大回旋加速器的</a:t>
            </a:r>
            <a:r>
              <a:rPr lang="en-US" altLang="zh-CN" sz="900" dirty="0">
                <a:latin typeface="微软雅黑" panose="020B0503020204020204" pitchFamily="34" charset="-122"/>
                <a:ea typeface="微软雅黑" panose="020B0503020204020204" pitchFamily="34" charset="-122"/>
              </a:rPr>
              <a:t>TRIUMF</a:t>
            </a:r>
            <a:r>
              <a:rPr lang="zh-CN" altLang="en-US" sz="900" dirty="0">
                <a:latin typeface="微软雅黑" panose="020B0503020204020204" pitchFamily="34" charset="-122"/>
                <a:ea typeface="微软雅黑" panose="020B0503020204020204" pitchFamily="34" charset="-122"/>
              </a:rPr>
              <a:t>研究中心。</a:t>
            </a:r>
            <a:r>
              <a:rPr lang="zh-CN" altLang="en-US" sz="900" dirty="0" smtClean="0">
                <a:latin typeface="微软雅黑" panose="020B0503020204020204" pitchFamily="34" charset="-122"/>
                <a:ea typeface="微软雅黑" panose="020B0503020204020204" pitchFamily="34" charset="-122"/>
              </a:rPr>
              <a:t>该校在</a:t>
            </a:r>
            <a:r>
              <a:rPr lang="en-US" altLang="zh-CN" sz="900" dirty="0">
                <a:latin typeface="微软雅黑" panose="020B0503020204020204" pitchFamily="34" charset="-122"/>
                <a:ea typeface="微软雅黑" panose="020B0503020204020204" pitchFamily="34" charset="-122"/>
              </a:rPr>
              <a:t>1997</a:t>
            </a:r>
            <a:r>
              <a:rPr lang="zh-CN" altLang="en-US" sz="900" dirty="0">
                <a:latin typeface="微软雅黑" panose="020B0503020204020204" pitchFamily="34" charset="-122"/>
                <a:ea typeface="微软雅黑" panose="020B0503020204020204" pitchFamily="34" charset="-122"/>
              </a:rPr>
              <a:t>年成为加拿大第一所推动永续发展政策的大学</a:t>
            </a:r>
            <a:r>
              <a:rPr lang="zh-CN" altLang="en-US" sz="900" dirty="0" smtClean="0">
                <a:latin typeface="微软雅黑" panose="020B0503020204020204" pitchFamily="34" charset="-122"/>
                <a:ea typeface="微软雅黑" panose="020B0503020204020204" pitchFamily="34" charset="-122"/>
              </a:rPr>
              <a:t>。</a:t>
            </a:r>
            <a:r>
              <a:rPr lang="en-US" altLang="zh-CN" sz="900" dirty="0" smtClean="0">
                <a:latin typeface="微软雅黑" panose="020B0503020204020204" pitchFamily="34" charset="-122"/>
                <a:ea typeface="微软雅黑" panose="020B0503020204020204" pitchFamily="34" charset="-122"/>
              </a:rPr>
              <a:t>UBC</a:t>
            </a:r>
            <a:r>
              <a:rPr lang="zh-CN" altLang="en-US" sz="900" dirty="0">
                <a:latin typeface="微软雅黑" panose="020B0503020204020204" pitchFamily="34" charset="-122"/>
                <a:ea typeface="微软雅黑" panose="020B0503020204020204" pitchFamily="34" charset="-122"/>
              </a:rPr>
              <a:t>为全世界培养了众多顶尖人才</a:t>
            </a:r>
            <a:r>
              <a:rPr lang="zh-CN" altLang="en-US" sz="900" dirty="0" smtClean="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第</a:t>
            </a:r>
            <a:r>
              <a:rPr lang="en-US" altLang="zh-CN" sz="900" dirty="0">
                <a:latin typeface="微软雅黑" panose="020B0503020204020204" pitchFamily="34" charset="-122"/>
                <a:ea typeface="微软雅黑" panose="020B0503020204020204" pitchFamily="34" charset="-122"/>
              </a:rPr>
              <a:t>23</a:t>
            </a:r>
            <a:r>
              <a:rPr lang="zh-CN" altLang="en-US" sz="900" dirty="0">
                <a:latin typeface="微软雅黑" panose="020B0503020204020204" pitchFamily="34" charset="-122"/>
                <a:ea typeface="微软雅黑" panose="020B0503020204020204" pitchFamily="34" charset="-122"/>
              </a:rPr>
              <a:t>任加拿大总理第贾斯丁</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特鲁多便是毕业于</a:t>
            </a:r>
            <a:r>
              <a:rPr lang="en-US" altLang="zh-CN" sz="900" dirty="0" smtClean="0">
                <a:latin typeface="微软雅黑" panose="020B0503020204020204" pitchFamily="34" charset="-122"/>
                <a:ea typeface="微软雅黑" panose="020B0503020204020204" pitchFamily="34" charset="-122"/>
              </a:rPr>
              <a:t>UBC</a:t>
            </a:r>
            <a:r>
              <a:rPr lang="zh-CN" altLang="en-US" sz="900" dirty="0" smtClean="0">
                <a:latin typeface="微软雅黑" panose="020B0503020204020204" pitchFamily="34" charset="-122"/>
                <a:ea typeface="微软雅黑" panose="020B0503020204020204" pitchFamily="34" charset="-122"/>
              </a:rPr>
              <a:t>，学生</a:t>
            </a:r>
            <a:r>
              <a:rPr lang="zh-CN" altLang="en-US" sz="900" dirty="0">
                <a:latin typeface="微软雅黑" panose="020B0503020204020204" pitchFamily="34" charset="-122"/>
                <a:ea typeface="微软雅黑" panose="020B0503020204020204" pitchFamily="34" charset="-122"/>
              </a:rPr>
              <a:t>声誉极高，至今拥有</a:t>
            </a:r>
            <a:r>
              <a:rPr lang="en-US" altLang="zh-CN" sz="900" dirty="0">
                <a:latin typeface="微软雅黑" panose="020B0503020204020204" pitchFamily="34" charset="-122"/>
                <a:ea typeface="微软雅黑" panose="020B0503020204020204" pitchFamily="34" charset="-122"/>
              </a:rPr>
              <a:t>7</a:t>
            </a:r>
            <a:r>
              <a:rPr lang="zh-CN" altLang="en-US" sz="900" dirty="0">
                <a:latin typeface="微软雅黑" panose="020B0503020204020204" pitchFamily="34" charset="-122"/>
                <a:ea typeface="微软雅黑" panose="020B0503020204020204" pitchFamily="34" charset="-122"/>
              </a:rPr>
              <a:t>名诺贝尔奖获得者，其中包括著名的经济学家蒙代尔</a:t>
            </a:r>
            <a:r>
              <a:rPr lang="zh-CN" altLang="en-US" sz="900" dirty="0" smtClean="0">
                <a:latin typeface="微软雅黑" panose="020B0503020204020204" pitchFamily="34" charset="-122"/>
                <a:ea typeface="微软雅黑" panose="020B0503020204020204" pitchFamily="34" charset="-122"/>
              </a:rPr>
              <a:t>。</a:t>
            </a:r>
            <a:endParaRPr lang="zh-CN" altLang="en-US" sz="900" dirty="0">
              <a:latin typeface="微软雅黑" panose="020B0503020204020204" pitchFamily="34" charset="-122"/>
              <a:ea typeface="微软雅黑" panose="020B0503020204020204" pitchFamily="34" charset="-122"/>
            </a:endParaRPr>
          </a:p>
        </p:txBody>
      </p:sp>
      <p:sp>
        <p:nvSpPr>
          <p:cNvPr id="96" name="文本框 95"/>
          <p:cNvSpPr txBox="1"/>
          <p:nvPr/>
        </p:nvSpPr>
        <p:spPr>
          <a:xfrm>
            <a:off x="205424" y="7196137"/>
            <a:ext cx="4768736" cy="2123658"/>
          </a:xfrm>
          <a:prstGeom prst="rect">
            <a:avLst/>
          </a:prstGeom>
          <a:noFill/>
        </p:spPr>
        <p:txBody>
          <a:bodyPr wrap="square" rtlCol="0">
            <a:spAutoFit/>
          </a:bodyPr>
          <a:lstStyle/>
          <a:p>
            <a:pPr marL="179705" indent="-179705">
              <a:lnSpc>
                <a:spcPct val="200000"/>
              </a:lnSpc>
            </a:pPr>
            <a:r>
              <a:rPr lang="en-US" altLang="zh-CN" sz="1100" dirty="0" smtClean="0">
                <a:latin typeface="微软雅黑" panose="020B0503020204020204" pitchFamily="34" charset="-122"/>
                <a:ea typeface="微软雅黑" panose="020B0503020204020204" pitchFamily="34" charset="-122"/>
              </a:rPr>
              <a:t>【</a:t>
            </a:r>
            <a:r>
              <a:rPr lang="zh-CN" altLang="en-US" sz="1100" dirty="0" smtClean="0">
                <a:latin typeface="微软雅黑" panose="020B0503020204020204" pitchFamily="34" charset="-122"/>
                <a:ea typeface="微软雅黑" panose="020B0503020204020204" pitchFamily="34" charset="-122"/>
              </a:rPr>
              <a:t>主办单位</a:t>
            </a:r>
            <a:r>
              <a:rPr lang="en-US" altLang="zh-CN" sz="1100" dirty="0" smtClean="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不列颠哥伦比亚大学、</a:t>
            </a:r>
            <a:r>
              <a:rPr lang="zh-CN" altLang="en-US" sz="1100" dirty="0" smtClean="0">
                <a:latin typeface="微软雅黑" panose="020B0503020204020204" pitchFamily="34" charset="-122"/>
                <a:ea typeface="微软雅黑" panose="020B0503020204020204" pitchFamily="34" charset="-122"/>
              </a:rPr>
              <a:t>环球翔飞教育集团 </a:t>
            </a:r>
            <a:endParaRPr lang="en-US" altLang="zh-CN" sz="1100" dirty="0" smtClean="0">
              <a:latin typeface="微软雅黑" panose="020B0503020204020204" pitchFamily="34" charset="-122"/>
              <a:ea typeface="微软雅黑" panose="020B0503020204020204" pitchFamily="34" charset="-122"/>
            </a:endParaRPr>
          </a:p>
          <a:p>
            <a:pPr marL="179705" indent="-179705">
              <a:lnSpc>
                <a:spcPct val="200000"/>
              </a:lnSpc>
            </a:pPr>
            <a:r>
              <a:rPr lang="en-US" altLang="zh-CN" sz="1100" dirty="0" smtClean="0">
                <a:latin typeface="微软雅黑" panose="020B0503020204020204" pitchFamily="34" charset="-122"/>
                <a:ea typeface="微软雅黑" panose="020B0503020204020204" pitchFamily="34" charset="-122"/>
              </a:rPr>
              <a:t>【</a:t>
            </a:r>
            <a:r>
              <a:rPr lang="zh-CN" altLang="en-US" sz="1100" dirty="0" smtClean="0">
                <a:latin typeface="微软雅黑" panose="020B0503020204020204" pitchFamily="34" charset="-122"/>
                <a:ea typeface="微软雅黑" panose="020B0503020204020204" pitchFamily="34" charset="-122"/>
              </a:rPr>
              <a:t>项目课程</a:t>
            </a:r>
            <a:r>
              <a:rPr lang="en-US" altLang="zh-CN" sz="1100" dirty="0" smtClean="0">
                <a:latin typeface="微软雅黑" panose="020B0503020204020204" pitchFamily="34" charset="-122"/>
                <a:ea typeface="微软雅黑" panose="020B0503020204020204" pitchFamily="34" charset="-122"/>
              </a:rPr>
              <a:t>】</a:t>
            </a:r>
            <a:r>
              <a:rPr lang="zh-CN" altLang="en-US" sz="1100" dirty="0" smtClean="0">
                <a:latin typeface="微软雅黑" panose="020B0503020204020204" pitchFamily="34" charset="-122"/>
                <a:ea typeface="微软雅黑" panose="020B0503020204020204" pitchFamily="34" charset="-122"/>
              </a:rPr>
              <a:t>提供荣誉加拿大求职，生活，和多元文化沟通的实验式课程</a:t>
            </a:r>
            <a:endParaRPr lang="en-US" altLang="zh-CN" sz="1100" dirty="0">
              <a:latin typeface="微软雅黑" panose="020B0503020204020204" pitchFamily="34" charset="-122"/>
              <a:ea typeface="微软雅黑" panose="020B0503020204020204" pitchFamily="34" charset="-122"/>
            </a:endParaRPr>
          </a:p>
          <a:p>
            <a:pPr marL="179705" indent="-179705">
              <a:lnSpc>
                <a:spcPct val="200000"/>
              </a:lnSpc>
            </a:pPr>
            <a:r>
              <a:rPr lang="en-US" altLang="zh-CN" sz="1100" dirty="0" smtClean="0">
                <a:latin typeface="微软雅黑" panose="020B0503020204020204" pitchFamily="34" charset="-122"/>
                <a:ea typeface="微软雅黑" panose="020B0503020204020204" pitchFamily="34" charset="-122"/>
              </a:rPr>
              <a:t>【</a:t>
            </a:r>
            <a:r>
              <a:rPr lang="zh-CN" altLang="en-US" sz="1100" dirty="0" smtClean="0">
                <a:latin typeface="微软雅黑" panose="020B0503020204020204" pitchFamily="34" charset="-122"/>
                <a:ea typeface="微软雅黑" panose="020B0503020204020204" pitchFamily="34" charset="-122"/>
              </a:rPr>
              <a:t>项目成果</a:t>
            </a:r>
            <a:r>
              <a:rPr lang="en-US" altLang="zh-CN" sz="1100" dirty="0" smtClean="0">
                <a:latin typeface="微软雅黑" panose="020B0503020204020204" pitchFamily="34" charset="-122"/>
                <a:ea typeface="微软雅黑" panose="020B0503020204020204" pitchFamily="34" charset="-122"/>
              </a:rPr>
              <a:t>】</a:t>
            </a:r>
            <a:r>
              <a:rPr lang="zh-CN" altLang="en-US" sz="1100" dirty="0" smtClean="0">
                <a:latin typeface="微软雅黑" panose="020B0503020204020204" pitchFamily="34" charset="-122"/>
                <a:ea typeface="微软雅黑" panose="020B0503020204020204" pitchFamily="34" charset="-122"/>
              </a:rPr>
              <a:t>项目结束时，学生将</a:t>
            </a:r>
            <a:r>
              <a:rPr lang="zh-CN" altLang="en-US" sz="1100" dirty="0">
                <a:latin typeface="微软雅黑" panose="020B0503020204020204" pitchFamily="34" charset="-122"/>
                <a:ea typeface="微软雅黑" panose="020B0503020204020204" pitchFamily="34" charset="-122"/>
              </a:rPr>
              <a:t>获得</a:t>
            </a:r>
            <a:r>
              <a:rPr lang="zh-CN" altLang="en-US" sz="1100" dirty="0" smtClean="0">
                <a:latin typeface="微软雅黑" panose="020B0503020204020204" pitchFamily="34" charset="-122"/>
                <a:ea typeface="微软雅黑" panose="020B0503020204020204" pitchFamily="34" charset="-122"/>
              </a:rPr>
              <a:t>不列颠哥伦比亚大学的</a:t>
            </a:r>
            <a:r>
              <a:rPr lang="zh-CN" altLang="en-US" sz="1100" dirty="0">
                <a:latin typeface="微软雅黑" panose="020B0503020204020204" pitchFamily="34" charset="-122"/>
                <a:ea typeface="微软雅黑" panose="020B0503020204020204" pitchFamily="34" charset="-122"/>
              </a:rPr>
              <a:t>项目</a:t>
            </a:r>
            <a:r>
              <a:rPr lang="zh-CN" altLang="en-US" sz="1100" dirty="0" smtClean="0">
                <a:latin typeface="微软雅黑" panose="020B0503020204020204" pitchFamily="34" charset="-122"/>
                <a:ea typeface="微软雅黑" panose="020B0503020204020204" pitchFamily="34" charset="-122"/>
              </a:rPr>
              <a:t>证书</a:t>
            </a:r>
          </a:p>
          <a:p>
            <a:pPr marL="179705" indent="-179705">
              <a:lnSpc>
                <a:spcPct val="200000"/>
              </a:lnSpc>
            </a:pPr>
            <a:r>
              <a:rPr lang="en-US" altLang="zh-CN" sz="1100" dirty="0" smtClean="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课外体验</a:t>
            </a:r>
            <a:r>
              <a:rPr lang="en-US" altLang="zh-CN" sz="1100" dirty="0" smtClean="0">
                <a:latin typeface="微软雅黑" panose="020B0503020204020204" pitchFamily="34" charset="-122"/>
                <a:ea typeface="微软雅黑" panose="020B0503020204020204" pitchFamily="34" charset="-122"/>
              </a:rPr>
              <a:t>】</a:t>
            </a:r>
            <a:r>
              <a:rPr lang="zh-CN" altLang="en-US" sz="1100" dirty="0" smtClean="0">
                <a:latin typeface="微软雅黑" panose="020B0503020204020204" pitchFamily="34" charset="-122"/>
                <a:ea typeface="微软雅黑" panose="020B0503020204020204" pitchFamily="34" charset="-122"/>
              </a:rPr>
              <a:t>史丹利公园、煤气镇、唐人街、维多利亚岛等景点</a:t>
            </a:r>
            <a:endParaRPr lang="en-US" altLang="zh-CN" sz="1100" dirty="0" smtClean="0">
              <a:latin typeface="微软雅黑" panose="020B0503020204020204" pitchFamily="34" charset="-122"/>
              <a:ea typeface="微软雅黑" panose="020B0503020204020204" pitchFamily="34" charset="-122"/>
            </a:endParaRPr>
          </a:p>
          <a:p>
            <a:pPr marL="179705" indent="-179705">
              <a:lnSpc>
                <a:spcPct val="200000"/>
              </a:lnSpc>
            </a:pPr>
            <a:r>
              <a:rPr lang="en-US" altLang="zh-CN" sz="1100" dirty="0" smtClean="0">
                <a:latin typeface="微软雅黑" panose="020B0503020204020204" pitchFamily="34" charset="-122"/>
                <a:ea typeface="微软雅黑" panose="020B0503020204020204" pitchFamily="34" charset="-122"/>
              </a:rPr>
              <a:t>【</a:t>
            </a:r>
            <a:r>
              <a:rPr lang="zh-CN" altLang="en-US" sz="1100" dirty="0" smtClean="0">
                <a:latin typeface="微软雅黑" panose="020B0503020204020204" pitchFamily="34" charset="-122"/>
                <a:ea typeface="微软雅黑" panose="020B0503020204020204" pitchFamily="34" charset="-122"/>
              </a:rPr>
              <a:t>食宿安排</a:t>
            </a:r>
            <a:r>
              <a:rPr lang="en-US" altLang="zh-CN" sz="1100" dirty="0" smtClean="0">
                <a:latin typeface="微软雅黑" panose="020B0503020204020204" pitchFamily="34" charset="-122"/>
                <a:ea typeface="微软雅黑" panose="020B0503020204020204" pitchFamily="34" charset="-122"/>
              </a:rPr>
              <a:t>】</a:t>
            </a:r>
            <a:r>
              <a:rPr lang="zh-CN" altLang="en-US" sz="1100" dirty="0" smtClean="0">
                <a:latin typeface="微软雅黑" panose="020B0503020204020204" pitchFamily="34" charset="-122"/>
                <a:ea typeface="微软雅黑" panose="020B0503020204020204" pitchFamily="34" charset="-122"/>
              </a:rPr>
              <a:t>餐饮自理</a:t>
            </a:r>
            <a:r>
              <a:rPr lang="zh-CN" altLang="en-US" sz="1100" dirty="0">
                <a:latin typeface="微软雅黑" panose="020B0503020204020204" pitchFamily="34" charset="-122"/>
                <a:ea typeface="微软雅黑" panose="020B0503020204020204" pitchFamily="34" charset="-122"/>
              </a:rPr>
              <a:t>（约</a:t>
            </a:r>
            <a:r>
              <a:rPr lang="en-US" altLang="zh-CN" sz="1100" dirty="0">
                <a:latin typeface="微软雅黑" panose="020B0503020204020204" pitchFamily="34" charset="-122"/>
                <a:ea typeface="微软雅黑" panose="020B0503020204020204" pitchFamily="34" charset="-122"/>
              </a:rPr>
              <a:t>10-30</a:t>
            </a:r>
            <a:r>
              <a:rPr lang="zh-CN" altLang="en-US" sz="1100" dirty="0">
                <a:latin typeface="微软雅黑" panose="020B0503020204020204" pitchFamily="34" charset="-122"/>
                <a:ea typeface="微软雅黑" panose="020B0503020204020204" pitchFamily="34" charset="-122"/>
              </a:rPr>
              <a:t>加元</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天）学生宿舍或</a:t>
            </a:r>
            <a:r>
              <a:rPr lang="en-US" altLang="zh-CN" sz="1100" dirty="0">
                <a:latin typeface="微软雅黑" panose="020B0503020204020204" pitchFamily="34" charset="-122"/>
                <a:ea typeface="微软雅黑" panose="020B0503020204020204" pitchFamily="34" charset="-122"/>
              </a:rPr>
              <a:t>3</a:t>
            </a:r>
            <a:r>
              <a:rPr lang="zh-CN" altLang="en-US" sz="1100" dirty="0">
                <a:latin typeface="微软雅黑" panose="020B0503020204020204" pitchFamily="34" charset="-122"/>
                <a:ea typeface="微软雅黑" panose="020B0503020204020204" pitchFamily="34" charset="-122"/>
              </a:rPr>
              <a:t>星级以上酒店</a:t>
            </a:r>
            <a:endParaRPr lang="en-US" altLang="zh-CN" sz="1100" dirty="0" smtClean="0">
              <a:latin typeface="微软雅黑" panose="020B0503020204020204" pitchFamily="34" charset="-122"/>
              <a:ea typeface="微软雅黑" panose="020B0503020204020204" pitchFamily="34" charset="-122"/>
            </a:endParaRPr>
          </a:p>
          <a:p>
            <a:pPr marL="179705" indent="-179705">
              <a:lnSpc>
                <a:spcPct val="200000"/>
              </a:lnSpc>
            </a:pPr>
            <a:r>
              <a:rPr lang="en-US" altLang="zh-CN" sz="1100" dirty="0" smtClean="0">
                <a:latin typeface="微软雅黑" panose="020B0503020204020204" pitchFamily="34" charset="-122"/>
                <a:ea typeface="微软雅黑" panose="020B0503020204020204" pitchFamily="34" charset="-122"/>
              </a:rPr>
              <a:t>【</a:t>
            </a:r>
            <a:r>
              <a:rPr lang="zh-CN" altLang="en-US" sz="1100" dirty="0" smtClean="0">
                <a:latin typeface="微软雅黑" panose="020B0503020204020204" pitchFamily="34" charset="-122"/>
                <a:ea typeface="微软雅黑" panose="020B0503020204020204" pitchFamily="34" charset="-122"/>
              </a:rPr>
              <a:t>签证保险</a:t>
            </a:r>
            <a:r>
              <a:rPr lang="en-US" altLang="zh-CN" sz="1100" dirty="0" smtClean="0">
                <a:latin typeface="微软雅黑" panose="020B0503020204020204" pitchFamily="34" charset="-122"/>
                <a:ea typeface="微软雅黑" panose="020B0503020204020204" pitchFamily="34" charset="-122"/>
              </a:rPr>
              <a:t>】</a:t>
            </a:r>
            <a:r>
              <a:rPr lang="zh-CN" altLang="en-US" sz="1100" dirty="0" smtClean="0">
                <a:latin typeface="微软雅黑" panose="020B0503020204020204" pitchFamily="34" charset="-122"/>
                <a:ea typeface="微软雅黑" panose="020B0503020204020204" pitchFamily="34" charset="-122"/>
              </a:rPr>
              <a:t>本项目含海外保险，需加拿大短期</a:t>
            </a:r>
            <a:r>
              <a:rPr lang="zh-CN" altLang="en-US" sz="1100" dirty="0">
                <a:latin typeface="微软雅黑" panose="020B0503020204020204" pitchFamily="34" charset="-122"/>
                <a:ea typeface="微软雅黑" panose="020B0503020204020204" pitchFamily="34" charset="-122"/>
              </a:rPr>
              <a:t>访问签证，签证费</a:t>
            </a:r>
            <a:r>
              <a:rPr lang="zh-CN" altLang="en-US" sz="1100" dirty="0" smtClean="0">
                <a:latin typeface="微软雅黑" panose="020B0503020204020204" pitchFamily="34" charset="-122"/>
                <a:ea typeface="微软雅黑" panose="020B0503020204020204" pitchFamily="34" charset="-122"/>
              </a:rPr>
              <a:t>自理</a:t>
            </a:r>
            <a:endParaRPr lang="zh-CN" altLang="en-US" sz="1100" dirty="0">
              <a:latin typeface="微软雅黑" panose="020B0503020204020204" pitchFamily="34" charset="-122"/>
              <a:ea typeface="微软雅黑" panose="020B0503020204020204" pitchFamily="34" charset="-122"/>
            </a:endParaRPr>
          </a:p>
        </p:txBody>
      </p:sp>
      <p:sp>
        <p:nvSpPr>
          <p:cNvPr id="7" name="矩形 6"/>
          <p:cNvSpPr/>
          <p:nvPr/>
        </p:nvSpPr>
        <p:spPr>
          <a:xfrm>
            <a:off x="955193" y="3624709"/>
            <a:ext cx="4048140" cy="569387"/>
          </a:xfrm>
          <a:prstGeom prst="rect">
            <a:avLst/>
          </a:prstGeom>
          <a:noFill/>
        </p:spPr>
        <p:txBody>
          <a:bodyPr wrap="square">
            <a:spAutoFit/>
          </a:bodyPr>
          <a:lstStyle/>
          <a:p>
            <a:pPr indent="0">
              <a:buFont typeface="Arial" panose="020B0604020202020204" pitchFamily="34" charset="0"/>
              <a:buNone/>
            </a:pPr>
            <a:r>
              <a:rPr lang="en-US" altLang="zh-CN" sz="1700" dirty="0">
                <a:solidFill>
                  <a:schemeClr val="bg1"/>
                </a:solidFill>
                <a:effectLst>
                  <a:glow rad="139700">
                    <a:srgbClr val="E9A101"/>
                  </a:glow>
                </a:effectLst>
                <a:latin typeface="Impact" panose="020B0806030902050204" pitchFamily="34" charset="0"/>
                <a:ea typeface="微软雅黑" panose="020B0503020204020204" pitchFamily="34" charset="-122"/>
                <a:cs typeface="Times New Roman" panose="02020603050405020304" pitchFamily="18" charset="0"/>
              </a:rPr>
              <a:t>University of British </a:t>
            </a:r>
            <a:r>
              <a:rPr lang="en-US" altLang="zh-CN" sz="1700" dirty="0" smtClean="0">
                <a:solidFill>
                  <a:schemeClr val="bg1"/>
                </a:solidFill>
                <a:effectLst>
                  <a:glow rad="139700">
                    <a:srgbClr val="E9A101"/>
                  </a:glow>
                </a:effectLst>
                <a:latin typeface="Impact" panose="020B0806030902050204" pitchFamily="34" charset="0"/>
                <a:ea typeface="微软雅黑" panose="020B0503020204020204" pitchFamily="34" charset="-122"/>
                <a:cs typeface="Times New Roman" panose="02020603050405020304" pitchFamily="18" charset="0"/>
              </a:rPr>
              <a:t>Columbia </a:t>
            </a:r>
          </a:p>
          <a:p>
            <a:pPr indent="0">
              <a:buFont typeface="Arial" panose="020B0604020202020204" pitchFamily="34" charset="0"/>
              <a:buNone/>
            </a:pPr>
            <a:r>
              <a:rPr lang="en-US" altLang="zh-CN" sz="1400" dirty="0" smtClean="0">
                <a:solidFill>
                  <a:schemeClr val="bg1"/>
                </a:solidFill>
                <a:effectLst>
                  <a:glow rad="139700">
                    <a:schemeClr val="accent5">
                      <a:lumMod val="75000"/>
                      <a:alpha val="40000"/>
                    </a:schemeClr>
                  </a:glow>
                </a:effectLst>
                <a:latin typeface="Impact" panose="020B0806030902050204" pitchFamily="34" charset="0"/>
                <a:ea typeface="微软雅黑" panose="020B0503020204020204" pitchFamily="34" charset="-122"/>
                <a:cs typeface="Times New Roman" panose="02020603050405020304" pitchFamily="18" charset="0"/>
              </a:rPr>
              <a:t>Career </a:t>
            </a:r>
            <a:r>
              <a:rPr lang="en-US" altLang="zh-CN" sz="1400" dirty="0">
                <a:solidFill>
                  <a:schemeClr val="bg1"/>
                </a:solidFill>
                <a:effectLst>
                  <a:glow rad="139700">
                    <a:schemeClr val="accent5">
                      <a:lumMod val="75000"/>
                      <a:alpha val="40000"/>
                    </a:schemeClr>
                  </a:glow>
                </a:effectLst>
                <a:latin typeface="Impact" panose="020B0806030902050204" pitchFamily="34" charset="0"/>
                <a:ea typeface="微软雅黑" panose="020B0503020204020204" pitchFamily="34" charset="-122"/>
                <a:cs typeface="Times New Roman" panose="02020603050405020304" pitchFamily="18" charset="0"/>
              </a:rPr>
              <a:t>Preparation Plus Culture Immersion Program</a:t>
            </a:r>
            <a:endParaRPr lang="zh-CN" altLang="en-US" sz="1400" dirty="0" smtClean="0">
              <a:solidFill>
                <a:schemeClr val="bg1"/>
              </a:solidFill>
              <a:effectLst>
                <a:glow rad="139700">
                  <a:schemeClr val="accent5">
                    <a:lumMod val="75000"/>
                    <a:alpha val="40000"/>
                  </a:schemeClr>
                </a:glow>
              </a:effectLst>
              <a:latin typeface="Impact" panose="020B0806030902050204" pitchFamily="34" charset="0"/>
              <a:ea typeface="微软雅黑" panose="020B0503020204020204" pitchFamily="34" charset="-122"/>
              <a:cs typeface="Times New Roman" panose="02020603050405020304" pitchFamily="18" charset="0"/>
            </a:endParaRPr>
          </a:p>
        </p:txBody>
      </p:sp>
      <p:sp>
        <p:nvSpPr>
          <p:cNvPr id="37" name="矩形 36"/>
          <p:cNvSpPr/>
          <p:nvPr/>
        </p:nvSpPr>
        <p:spPr>
          <a:xfrm>
            <a:off x="5076523" y="923648"/>
            <a:ext cx="1647838" cy="9904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 name="矩形 37"/>
          <p:cNvSpPr/>
          <p:nvPr/>
        </p:nvSpPr>
        <p:spPr>
          <a:xfrm>
            <a:off x="5218132" y="894826"/>
            <a:ext cx="1377729" cy="338554"/>
          </a:xfrm>
          <a:prstGeom prst="rect">
            <a:avLst/>
          </a:prstGeom>
          <a:noFill/>
        </p:spPr>
        <p:txBody>
          <a:bodyPr wrap="square" lIns="91440" tIns="45720" rIns="91440" bIns="45720">
            <a:spAutoFit/>
          </a:bodyPr>
          <a:lstStyle/>
          <a:p>
            <a:pPr algn="ctr"/>
            <a:r>
              <a:rPr lang="en-US" altLang="zh-CN" sz="1600" b="1" dirty="0" smtClean="0">
                <a:ln w="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Location</a:t>
            </a:r>
            <a:r>
              <a:rPr lang="en-US" altLang="zh-CN" sz="1600" b="1" dirty="0" smtClean="0">
                <a:ln w="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1600" b="1" cap="none" spc="0" dirty="0">
              <a:ln w="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9" name="文本框 38"/>
          <p:cNvSpPr txBox="1"/>
          <p:nvPr/>
        </p:nvSpPr>
        <p:spPr>
          <a:xfrm>
            <a:off x="5115375" y="1203787"/>
            <a:ext cx="1521758" cy="707886"/>
          </a:xfrm>
          <a:prstGeom prst="rect">
            <a:avLst/>
          </a:prstGeom>
          <a:noFill/>
        </p:spPr>
        <p:txBody>
          <a:bodyPr wrap="square" rtlCol="0">
            <a:spAutoFit/>
          </a:bodyPr>
          <a:lstStyle/>
          <a:p>
            <a:pPr marL="179705" indent="-179705">
              <a:lnSpc>
                <a:spcPts val="1600"/>
              </a:lnSpc>
              <a:buFont typeface="Arial" panose="020B0604020202020204" pitchFamily="34" charset="0"/>
              <a:buChar char="•"/>
            </a:pPr>
            <a:r>
              <a:rPr lang="zh-CN" altLang="en-US" sz="1000" dirty="0" smtClean="0">
                <a:latin typeface="微软雅黑" panose="020B0503020204020204" pitchFamily="34" charset="-122"/>
                <a:ea typeface="微软雅黑" panose="020B0503020204020204" pitchFamily="34" charset="-122"/>
              </a:rPr>
              <a:t>国家：加拿大</a:t>
            </a:r>
            <a:endParaRPr lang="en-US" altLang="zh-CN" sz="1000" dirty="0" smtClean="0">
              <a:latin typeface="微软雅黑" panose="020B0503020204020204" pitchFamily="34" charset="-122"/>
              <a:ea typeface="微软雅黑" panose="020B0503020204020204" pitchFamily="34" charset="-122"/>
            </a:endParaRPr>
          </a:p>
          <a:p>
            <a:pPr marL="179705" indent="-179705">
              <a:lnSpc>
                <a:spcPts val="1600"/>
              </a:lnSpc>
              <a:buFont typeface="Arial" panose="020B0604020202020204" pitchFamily="34" charset="0"/>
              <a:buChar char="•"/>
            </a:pPr>
            <a:r>
              <a:rPr lang="zh-CN" altLang="en-US" sz="1000" dirty="0" smtClean="0">
                <a:latin typeface="微软雅黑" panose="020B0503020204020204" pitchFamily="34" charset="-122"/>
                <a:ea typeface="微软雅黑" panose="020B0503020204020204" pitchFamily="34" charset="-122"/>
              </a:rPr>
              <a:t>区划：</a:t>
            </a:r>
            <a:r>
              <a:rPr lang="zh-CN" altLang="en-US" sz="1000" dirty="0">
                <a:latin typeface="微软雅黑" panose="020B0503020204020204" pitchFamily="34" charset="-122"/>
                <a:ea typeface="微软雅黑" panose="020B0503020204020204" pitchFamily="34" charset="-122"/>
              </a:rPr>
              <a:t>卑</a:t>
            </a:r>
            <a:r>
              <a:rPr lang="zh-CN" altLang="en-US" sz="1000" dirty="0" smtClean="0">
                <a:latin typeface="微软雅黑" panose="020B0503020204020204" pitchFamily="34" charset="-122"/>
                <a:ea typeface="微软雅黑" panose="020B0503020204020204" pitchFamily="34" charset="-122"/>
              </a:rPr>
              <a:t>诗省</a:t>
            </a:r>
            <a:endParaRPr lang="en-US" altLang="zh-CN" sz="1000" dirty="0" smtClean="0">
              <a:latin typeface="微软雅黑" panose="020B0503020204020204" pitchFamily="34" charset="-122"/>
              <a:ea typeface="微软雅黑" panose="020B0503020204020204" pitchFamily="34" charset="-122"/>
            </a:endParaRPr>
          </a:p>
          <a:p>
            <a:pPr marL="179705" indent="-179705">
              <a:lnSpc>
                <a:spcPts val="1600"/>
              </a:lnSpc>
              <a:buFont typeface="Arial" panose="020B0604020202020204" pitchFamily="34" charset="0"/>
              <a:buChar char="•"/>
            </a:pPr>
            <a:r>
              <a:rPr lang="zh-CN" altLang="en-US" sz="1000" dirty="0" smtClean="0">
                <a:latin typeface="微软雅黑" panose="020B0503020204020204" pitchFamily="34" charset="-122"/>
                <a:ea typeface="微软雅黑" panose="020B0503020204020204" pitchFamily="34" charset="-122"/>
              </a:rPr>
              <a:t>城市：温哥华</a:t>
            </a:r>
            <a:endParaRPr lang="zh-CN" altLang="en-US" sz="1000" dirty="0">
              <a:latin typeface="微软雅黑" panose="020B0503020204020204" pitchFamily="34" charset="-122"/>
              <a:ea typeface="微软雅黑" panose="020B0503020204020204" pitchFamily="34" charset="-122"/>
            </a:endParaRPr>
          </a:p>
        </p:txBody>
      </p:sp>
      <p:graphicFrame>
        <p:nvGraphicFramePr>
          <p:cNvPr id="23" name="表格 22"/>
          <p:cNvGraphicFramePr>
            <a:graphicFrameLocks noGrp="1"/>
          </p:cNvGraphicFramePr>
          <p:nvPr/>
        </p:nvGraphicFramePr>
        <p:xfrm>
          <a:off x="5173699" y="7134289"/>
          <a:ext cx="1550662" cy="2397760"/>
        </p:xfrm>
        <a:graphic>
          <a:graphicData uri="http://schemas.openxmlformats.org/drawingml/2006/table">
            <a:tbl>
              <a:tblPr firstRow="1" bandRow="1">
                <a:tableStyleId>{5C22544A-7EE6-4342-B048-85BDC9FD1C3A}</a:tableStyleId>
              </a:tblPr>
              <a:tblGrid>
                <a:gridCol w="1550662"/>
              </a:tblGrid>
              <a:tr h="370840">
                <a:tc>
                  <a:txBody>
                    <a:bodyPr/>
                    <a:lstStyle/>
                    <a:p>
                      <a:pPr algn="ctr"/>
                      <a:r>
                        <a:rPr lang="zh-CN" altLang="en-US" sz="1200" b="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项目开始</a:t>
                      </a:r>
                      <a:endParaRPr lang="zh-CN" altLang="en-US" sz="1200" b="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23374"/>
                    </a:solidFill>
                  </a:tcPr>
                </a:tc>
              </a:tr>
              <a:tr h="370840">
                <a:tc>
                  <a:txBody>
                    <a:bodyPr/>
                    <a:lstStyle/>
                    <a:p>
                      <a:pPr marL="0" algn="ctr" defTabSz="685800" rtl="0" eaLnBrk="1" latinLnBrk="0" hangingPunct="1"/>
                      <a:r>
                        <a:rPr lang="en-US" altLang="zh-CN" sz="1200" b="0" kern="12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2018/01/28</a:t>
                      </a:r>
                    </a:p>
                    <a:p>
                      <a:pPr marL="0" algn="ctr" defTabSz="685800" rtl="0" eaLnBrk="1" latinLnBrk="0" hangingPunct="1"/>
                      <a:r>
                        <a:rPr lang="en-US" altLang="zh-CN" sz="1200" b="0" kern="12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1/28</a:t>
                      </a:r>
                      <a:r>
                        <a:rPr lang="zh-CN" altLang="en-US" sz="1200" b="0" kern="12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抵达温哥华</a:t>
                      </a:r>
                      <a:endParaRPr lang="zh-CN" altLang="en-US" sz="1200" b="0" kern="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370840">
                <a:tc>
                  <a:txBody>
                    <a:bodyPr/>
                    <a:lstStyle/>
                    <a:p>
                      <a:pPr algn="ctr"/>
                      <a:r>
                        <a:rPr lang="zh-CN" altLang="en-US" sz="1200" b="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项目结束</a:t>
                      </a:r>
                      <a:endParaRPr lang="zh-CN" altLang="en-US" sz="1200" b="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r>
              <a:tr h="370840">
                <a:tc>
                  <a:txBody>
                    <a:bodyPr/>
                    <a:lstStyle/>
                    <a:p>
                      <a:pPr marL="0" algn="ctr" defTabSz="685800" rtl="0" eaLnBrk="1" latinLnBrk="0" hangingPunct="1"/>
                      <a:r>
                        <a:rPr lang="en-US" altLang="zh-CN" sz="1200" b="0" kern="12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2018/02/25</a:t>
                      </a:r>
                    </a:p>
                    <a:p>
                      <a:pPr marL="0" algn="ctr" defTabSz="685800" rtl="0" eaLnBrk="1" latinLnBrk="0" hangingPunct="1"/>
                      <a:r>
                        <a:rPr lang="en-US" altLang="zh-CN" sz="1200" b="0" kern="12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2/24</a:t>
                      </a:r>
                      <a:r>
                        <a:rPr lang="zh-CN" altLang="en-US" sz="1200" b="0" kern="12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离开温哥华</a:t>
                      </a:r>
                      <a:endParaRPr lang="zh-CN" altLang="en-US" sz="1200" b="0" kern="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370840">
                <a:tc>
                  <a:txBody>
                    <a:bodyPr/>
                    <a:lstStyle/>
                    <a:p>
                      <a:pPr algn="ctr"/>
                      <a:r>
                        <a:rPr lang="zh-CN" altLang="en-US" sz="1200" b="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报名截至</a:t>
                      </a:r>
                      <a:endParaRPr lang="zh-CN" altLang="en-US" sz="1200" b="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50000"/>
                        <a:lumOff val="50000"/>
                      </a:schemeClr>
                    </a:solidFill>
                  </a:tcPr>
                </a:tc>
              </a:tr>
              <a:tr h="370840">
                <a:tc>
                  <a:txBody>
                    <a:bodyPr/>
                    <a:lstStyle/>
                    <a:p>
                      <a:pPr marL="0" algn="ctr" defTabSz="685800" rtl="0" eaLnBrk="1" latinLnBrk="0" hangingPunct="1"/>
                      <a:r>
                        <a:rPr lang="en-US" altLang="zh-CN" sz="1400" b="0" kern="12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2017/11/1</a:t>
                      </a:r>
                      <a:r>
                        <a:rPr lang="en-US" sz="1400" b="0" kern="12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0</a:t>
                      </a:r>
                      <a:endParaRPr lang="en-US" sz="1400" b="0" kern="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42" name="矩形 41"/>
          <p:cNvSpPr/>
          <p:nvPr/>
        </p:nvSpPr>
        <p:spPr>
          <a:xfrm>
            <a:off x="5137736" y="6694749"/>
            <a:ext cx="1599735" cy="400110"/>
          </a:xfrm>
          <a:prstGeom prst="rect">
            <a:avLst/>
          </a:prstGeom>
          <a:noFill/>
        </p:spPr>
        <p:txBody>
          <a:bodyPr wrap="square" lIns="91440" tIns="45720" rIns="91440" bIns="45720">
            <a:spAutoFit/>
          </a:bodyPr>
          <a:lstStyle/>
          <a:p>
            <a:pPr algn="ctr"/>
            <a:r>
              <a:rPr lang="en-US" altLang="zh-CN" sz="2000" b="1" dirty="0">
                <a:ln w="0"/>
                <a:solidFill>
                  <a:schemeClr val="tx1">
                    <a:lumMod val="50000"/>
                    <a:lumOff val="50000"/>
                  </a:schemeClr>
                </a:solidFill>
                <a:latin typeface="Times New Roman" panose="02020603050405020304" pitchFamily="18" charset="0"/>
                <a:ea typeface="微软雅黑" panose="020B0503020204020204" pitchFamily="34" charset="-122"/>
                <a:cs typeface="Times New Roman" panose="02020603050405020304" pitchFamily="18" charset="0"/>
              </a:rPr>
              <a:t>Timetable</a:t>
            </a:r>
            <a:endParaRPr lang="zh-CN" altLang="en-US" sz="2000" b="1" cap="none" spc="0" dirty="0">
              <a:ln w="0"/>
              <a:solidFill>
                <a:schemeClr val="tx1">
                  <a:lumMod val="50000"/>
                  <a:lumOff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6" name="图片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7671" y="4670158"/>
            <a:ext cx="1660948" cy="1245711"/>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l="4558" t="4558" r="4558" b="4558"/>
          <a:stretch>
            <a:fillRect/>
          </a:stretch>
        </p:blipFill>
        <p:spPr>
          <a:xfrm>
            <a:off x="5173699" y="-1636"/>
            <a:ext cx="1427713" cy="427825"/>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5709" t="15709" r="24327" b="28838"/>
          <a:stretch>
            <a:fillRect/>
          </a:stretch>
        </p:blipFill>
        <p:spPr>
          <a:xfrm>
            <a:off x="249008" y="3546363"/>
            <a:ext cx="637562" cy="7856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2461518" y="7945670"/>
            <a:ext cx="4205182" cy="1478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ea typeface="微软雅黑" panose="020B0503020204020204" pitchFamily="34" charset="-122"/>
            </a:endParaRPr>
          </a:p>
        </p:txBody>
      </p:sp>
      <p:sp>
        <p:nvSpPr>
          <p:cNvPr id="39" name="矩形 38"/>
          <p:cNvSpPr/>
          <p:nvPr/>
        </p:nvSpPr>
        <p:spPr>
          <a:xfrm>
            <a:off x="2461518" y="1530645"/>
            <a:ext cx="4205182" cy="27480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ea typeface="微软雅黑" panose="020B0503020204020204" pitchFamily="34" charset="-122"/>
            </a:endParaRPr>
          </a:p>
        </p:txBody>
      </p:sp>
      <p:sp>
        <p:nvSpPr>
          <p:cNvPr id="50" name="矩形 49"/>
          <p:cNvSpPr/>
          <p:nvPr/>
        </p:nvSpPr>
        <p:spPr>
          <a:xfrm>
            <a:off x="2440659" y="7459188"/>
            <a:ext cx="2216150" cy="398780"/>
          </a:xfrm>
          <a:prstGeom prst="rect">
            <a:avLst/>
          </a:prstGeom>
          <a:noFill/>
        </p:spPr>
        <p:txBody>
          <a:bodyPr wrap="square" lIns="91440" tIns="45720" rIns="91440" bIns="45720">
            <a:spAutoFit/>
          </a:bodyPr>
          <a:lstStyle/>
          <a:p>
            <a:r>
              <a:rPr lang="en-US" altLang="zh-CN" sz="2000" b="0" cap="none" spc="0" dirty="0" smtClean="0">
                <a:ln w="0"/>
                <a:solidFill>
                  <a:schemeClr val="accent1">
                    <a:lumMod val="50000"/>
                  </a:schemeClr>
                </a:solidFill>
                <a:latin typeface="Impact" panose="020B0806030902050204" pitchFamily="34" charset="0"/>
                <a:ea typeface="微软雅黑" panose="020B0503020204020204" pitchFamily="34" charset="-122"/>
              </a:rPr>
              <a:t>Program Activities</a:t>
            </a:r>
          </a:p>
        </p:txBody>
      </p:sp>
      <p:sp>
        <p:nvSpPr>
          <p:cNvPr id="38" name="矩形 37"/>
          <p:cNvSpPr/>
          <p:nvPr/>
        </p:nvSpPr>
        <p:spPr>
          <a:xfrm>
            <a:off x="2377389" y="1047358"/>
            <a:ext cx="2216150" cy="398780"/>
          </a:xfrm>
          <a:prstGeom prst="rect">
            <a:avLst/>
          </a:prstGeom>
          <a:noFill/>
        </p:spPr>
        <p:txBody>
          <a:bodyPr wrap="square" lIns="91440" tIns="45720" rIns="91440" bIns="45720">
            <a:spAutoFit/>
          </a:bodyPr>
          <a:lstStyle/>
          <a:p>
            <a:r>
              <a:rPr lang="en-US" altLang="zh-CN" sz="2000" b="0" cap="none" spc="0" dirty="0" smtClean="0">
                <a:ln w="0"/>
                <a:solidFill>
                  <a:schemeClr val="tx1">
                    <a:lumMod val="65000"/>
                    <a:lumOff val="35000"/>
                  </a:schemeClr>
                </a:solidFill>
                <a:latin typeface="Impact" panose="020B0806030902050204" pitchFamily="34" charset="0"/>
                <a:ea typeface="微软雅黑" panose="020B0503020204020204" pitchFamily="34" charset="-122"/>
              </a:rPr>
              <a:t>Program </a:t>
            </a:r>
            <a:r>
              <a:rPr lang="en-US" altLang="zh-CN" sz="2000" dirty="0" smtClean="0">
                <a:ln w="0"/>
                <a:solidFill>
                  <a:schemeClr val="tx1">
                    <a:lumMod val="65000"/>
                    <a:lumOff val="35000"/>
                  </a:schemeClr>
                </a:solidFill>
                <a:latin typeface="Impact" panose="020B0806030902050204" pitchFamily="34" charset="0"/>
                <a:ea typeface="微软雅黑" panose="020B0503020204020204" pitchFamily="34" charset="-122"/>
              </a:rPr>
              <a:t>Detail</a:t>
            </a:r>
            <a:endParaRPr lang="en-US" altLang="zh-CN" sz="2000" b="0" cap="none" spc="0" dirty="0" smtClean="0">
              <a:ln w="0"/>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2" name="矩形 1"/>
          <p:cNvSpPr/>
          <p:nvPr/>
        </p:nvSpPr>
        <p:spPr>
          <a:xfrm>
            <a:off x="2461518" y="1601296"/>
            <a:ext cx="4191194" cy="2631490"/>
          </a:xfrm>
          <a:prstGeom prst="rect">
            <a:avLst/>
          </a:prstGeom>
        </p:spPr>
        <p:txBody>
          <a:bodyPr wrap="square">
            <a:spAutoFit/>
          </a:bodyPr>
          <a:lstStyle/>
          <a:p>
            <a:pPr marL="171450" indent="-171450">
              <a:lnSpc>
                <a:spcPct val="150000"/>
              </a:lnSpc>
              <a:buFont typeface="Wingdings" panose="05000000000000000000" pitchFamily="2" charset="2"/>
              <a:buChar char="Ø"/>
            </a:pPr>
            <a:r>
              <a:rPr lang="zh-CN" altLang="en-US" sz="1000" b="1" dirty="0">
                <a:solidFill>
                  <a:schemeClr val="accent1">
                    <a:lumMod val="75000"/>
                  </a:schemeClr>
                </a:solidFill>
                <a:latin typeface="微软雅黑" panose="020B0503020204020204" pitchFamily="34" charset="-122"/>
                <a:ea typeface="微软雅黑" panose="020B0503020204020204" pitchFamily="34" charset="-122"/>
              </a:rPr>
              <a:t>学习目的</a:t>
            </a:r>
          </a:p>
          <a:p>
            <a:pPr marL="171450" indent="-171450">
              <a:lnSpc>
                <a:spcPct val="150000"/>
              </a:lnSpc>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rPr>
              <a:t>增强听说读写能力和沟通表达</a:t>
            </a:r>
            <a:r>
              <a:rPr lang="zh-CN" altLang="en-US" sz="1000" dirty="0" smtClean="0">
                <a:latin typeface="微软雅黑" panose="020B0503020204020204" pitchFamily="34" charset="-122"/>
                <a:ea typeface="微软雅黑" panose="020B0503020204020204" pitchFamily="34" charset="-122"/>
              </a:rPr>
              <a:t>能力；更好地在</a:t>
            </a:r>
            <a:r>
              <a:rPr lang="zh-CN" altLang="en-US" sz="1000" dirty="0">
                <a:latin typeface="微软雅黑" panose="020B0503020204020204" pitchFamily="34" charset="-122"/>
                <a:ea typeface="微软雅黑" panose="020B0503020204020204" pitchFamily="34" charset="-122"/>
              </a:rPr>
              <a:t>全球竞争的环境下生活</a:t>
            </a:r>
            <a:r>
              <a:rPr lang="zh-CN" altLang="en-US" sz="1000" dirty="0" smtClean="0">
                <a:latin typeface="微软雅黑" panose="020B0503020204020204" pitchFamily="34" charset="-122"/>
                <a:ea typeface="微软雅黑" panose="020B0503020204020204" pitchFamily="34" charset="-122"/>
              </a:rPr>
              <a:t>就业；增长自己就职所需的</a:t>
            </a:r>
            <a:r>
              <a:rPr lang="zh-CN" altLang="en-US" sz="1000" dirty="0">
                <a:latin typeface="微软雅黑" panose="020B0503020204020204" pitchFamily="34" charset="-122"/>
                <a:ea typeface="微软雅黑" panose="020B0503020204020204" pitchFamily="34" charset="-122"/>
              </a:rPr>
              <a:t>能力</a:t>
            </a:r>
            <a:r>
              <a:rPr lang="zh-CN" altLang="en-US" sz="1000" dirty="0" smtClean="0">
                <a:latin typeface="微软雅黑" panose="020B0503020204020204" pitchFamily="34" charset="-122"/>
                <a:ea typeface="微软雅黑" panose="020B0503020204020204" pitchFamily="34" charset="-122"/>
              </a:rPr>
              <a:t>和技巧；了解</a:t>
            </a:r>
            <a:r>
              <a:rPr lang="zh-CN" altLang="en-US" sz="1000" dirty="0">
                <a:latin typeface="微软雅黑" panose="020B0503020204020204" pitchFamily="34" charset="-122"/>
                <a:ea typeface="微软雅黑" panose="020B0503020204020204" pitchFamily="34" charset="-122"/>
              </a:rPr>
              <a:t>如何在文化背景丰富的环境</a:t>
            </a:r>
            <a:r>
              <a:rPr lang="zh-CN" altLang="en-US" sz="1000" dirty="0" smtClean="0">
                <a:latin typeface="微软雅黑" panose="020B0503020204020204" pitchFamily="34" charset="-122"/>
                <a:ea typeface="微软雅黑" panose="020B0503020204020204" pitchFamily="34" charset="-122"/>
              </a:rPr>
              <a:t>下认识彼此</a:t>
            </a:r>
            <a:r>
              <a:rPr lang="zh-CN" altLang="en-US" sz="1000" dirty="0">
                <a:latin typeface="微软雅黑" panose="020B0503020204020204" pitchFamily="34" charset="-122"/>
                <a:ea typeface="微软雅黑" panose="020B0503020204020204" pitchFamily="34" charset="-122"/>
              </a:rPr>
              <a:t>并增长</a:t>
            </a:r>
            <a:r>
              <a:rPr lang="zh-CN" altLang="en-US" sz="1000" dirty="0" smtClean="0">
                <a:latin typeface="微软雅黑" panose="020B0503020204020204" pitchFamily="34" charset="-122"/>
                <a:ea typeface="微软雅黑" panose="020B0503020204020204" pitchFamily="34" charset="-122"/>
              </a:rPr>
              <a:t>技能；非常</a:t>
            </a:r>
            <a:r>
              <a:rPr lang="zh-CN" altLang="en-US" sz="1000" dirty="0">
                <a:latin typeface="微软雅黑" panose="020B0503020204020204" pitchFamily="34" charset="-122"/>
                <a:ea typeface="微软雅黑" panose="020B0503020204020204" pitchFamily="34" charset="-122"/>
              </a:rPr>
              <a:t>适合希望在多语言多文化环境下求职的大学生学习</a:t>
            </a:r>
          </a:p>
          <a:p>
            <a:pPr marL="171450" indent="-171450">
              <a:lnSpc>
                <a:spcPct val="150000"/>
              </a:lnSpc>
              <a:buFont typeface="Wingdings" panose="05000000000000000000" pitchFamily="2" charset="2"/>
              <a:buChar char="Ø"/>
            </a:pPr>
            <a:r>
              <a:rPr lang="zh-CN" altLang="en-US" sz="1000" b="1" dirty="0">
                <a:solidFill>
                  <a:schemeClr val="accent1">
                    <a:lumMod val="75000"/>
                  </a:schemeClr>
                </a:solidFill>
                <a:latin typeface="微软雅黑" panose="020B0503020204020204" pitchFamily="34" charset="-122"/>
                <a:ea typeface="微软雅黑" panose="020B0503020204020204" pitchFamily="34" charset="-122"/>
              </a:rPr>
              <a:t>项目特色</a:t>
            </a:r>
          </a:p>
          <a:p>
            <a:pPr marL="171450" indent="-171450">
              <a:lnSpc>
                <a:spcPct val="150000"/>
              </a:lnSpc>
              <a:buFont typeface="Arial" panose="020B0604020202020204" pitchFamily="34" charset="0"/>
              <a:buChar char="•"/>
            </a:pPr>
            <a:r>
              <a:rPr lang="en-US" altLang="zh-CN" sz="1000" dirty="0">
                <a:latin typeface="微软雅黑" panose="020B0503020204020204" pitchFamily="34" charset="-122"/>
                <a:ea typeface="微软雅黑" panose="020B0503020204020204" pitchFamily="34" charset="-122"/>
              </a:rPr>
              <a:t>1. </a:t>
            </a:r>
            <a:r>
              <a:rPr lang="zh-CN" altLang="en-US" sz="1000" dirty="0">
                <a:latin typeface="微软雅黑" panose="020B0503020204020204" pitchFamily="34" charset="-122"/>
                <a:ea typeface="微软雅黑" panose="020B0503020204020204" pitchFamily="34" charset="-122"/>
              </a:rPr>
              <a:t>访问加拿大本土公司，并通过结合课堂教学来了解加拿大职场文化</a:t>
            </a:r>
          </a:p>
          <a:p>
            <a:pPr marL="171450" indent="-171450">
              <a:lnSpc>
                <a:spcPct val="150000"/>
              </a:lnSpc>
              <a:buFont typeface="Arial" panose="020B0604020202020204" pitchFamily="34" charset="0"/>
              <a:buChar char="•"/>
            </a:pPr>
            <a:r>
              <a:rPr lang="en-US" altLang="zh-CN" sz="1000" dirty="0">
                <a:latin typeface="微软雅黑" panose="020B0503020204020204" pitchFamily="34" charset="-122"/>
                <a:ea typeface="微软雅黑" panose="020B0503020204020204" pitchFamily="34" charset="-122"/>
              </a:rPr>
              <a:t>2. </a:t>
            </a:r>
            <a:r>
              <a:rPr lang="zh-CN" altLang="en-US" sz="1000" dirty="0">
                <a:latin typeface="微软雅黑" panose="020B0503020204020204" pitchFamily="34" charset="-122"/>
                <a:ea typeface="微软雅黑" panose="020B0503020204020204" pitchFamily="34" charset="-122"/>
              </a:rPr>
              <a:t>课堂通过互动和培训</a:t>
            </a:r>
            <a:r>
              <a:rPr lang="zh-CN" altLang="en-US" sz="1000" dirty="0" smtClean="0">
                <a:latin typeface="微软雅黑" panose="020B0503020204020204" pitchFamily="34" charset="-122"/>
                <a:ea typeface="微软雅黑" panose="020B0503020204020204" pitchFamily="34" charset="-122"/>
              </a:rPr>
              <a:t>，设计</a:t>
            </a:r>
            <a:r>
              <a:rPr lang="zh-CN" altLang="en-US" sz="1000" dirty="0">
                <a:latin typeface="微软雅黑" panose="020B0503020204020204" pitchFamily="34" charset="-122"/>
                <a:ea typeface="微软雅黑" panose="020B0503020204020204" pitchFamily="34" charset="-122"/>
              </a:rPr>
              <a:t>自身的求职规划</a:t>
            </a:r>
          </a:p>
          <a:p>
            <a:pPr marL="171450" indent="-171450">
              <a:lnSpc>
                <a:spcPct val="150000"/>
              </a:lnSpc>
              <a:buFont typeface="Arial" panose="020B0604020202020204" pitchFamily="34" charset="0"/>
              <a:buChar char="•"/>
            </a:pPr>
            <a:r>
              <a:rPr lang="en-US" altLang="zh-CN" sz="1000" dirty="0">
                <a:latin typeface="微软雅黑" panose="020B0503020204020204" pitchFamily="34" charset="-122"/>
                <a:ea typeface="微软雅黑" panose="020B0503020204020204" pitchFamily="34" charset="-122"/>
              </a:rPr>
              <a:t>3. </a:t>
            </a:r>
            <a:r>
              <a:rPr lang="zh-CN" altLang="en-US" sz="1000" dirty="0">
                <a:latin typeface="微软雅黑" panose="020B0503020204020204" pitchFamily="34" charset="-122"/>
                <a:ea typeface="微软雅黑" panose="020B0503020204020204" pitchFamily="34" charset="-122"/>
              </a:rPr>
              <a:t>培养学生的沟通能力</a:t>
            </a:r>
            <a:r>
              <a:rPr lang="zh-CN" altLang="en-US" sz="1000" dirty="0" smtClean="0">
                <a:latin typeface="微软雅黑" panose="020B0503020204020204" pitchFamily="34" charset="-122"/>
                <a:ea typeface="微软雅黑" panose="020B0503020204020204" pitchFamily="34" charset="-122"/>
              </a:rPr>
              <a:t>，了解如何制作</a:t>
            </a:r>
            <a:r>
              <a:rPr lang="zh-CN" altLang="en-US" sz="1000" dirty="0">
                <a:latin typeface="微软雅黑" panose="020B0503020204020204" pitchFamily="34" charset="-122"/>
                <a:ea typeface="微软雅黑" panose="020B0503020204020204" pitchFamily="34" charset="-122"/>
              </a:rPr>
              <a:t>自己的简历，增长面试的技巧</a:t>
            </a:r>
          </a:p>
          <a:p>
            <a:pPr marL="171450" indent="-171450">
              <a:lnSpc>
                <a:spcPct val="150000"/>
              </a:lnSpc>
              <a:buFont typeface="Arial" panose="020B0604020202020204" pitchFamily="34" charset="0"/>
              <a:buChar char="•"/>
            </a:pPr>
            <a:r>
              <a:rPr lang="en-US" altLang="zh-CN" sz="1000" dirty="0">
                <a:latin typeface="微软雅黑" panose="020B0503020204020204" pitchFamily="34" charset="-122"/>
                <a:ea typeface="微软雅黑" panose="020B0503020204020204" pitchFamily="34" charset="-122"/>
              </a:rPr>
              <a:t>4. </a:t>
            </a:r>
            <a:r>
              <a:rPr lang="zh-CN" altLang="en-US" sz="1000" dirty="0">
                <a:latin typeface="微软雅黑" panose="020B0503020204020204" pitchFamily="34" charset="-122"/>
                <a:ea typeface="微软雅黑" panose="020B0503020204020204" pitchFamily="34" charset="-122"/>
              </a:rPr>
              <a:t>体验加拿大，温哥华的风土人情。一个美丽恬静的过度和友好的人民让加拿大成为西方国家中最容易融入的国家之一</a:t>
            </a:r>
          </a:p>
        </p:txBody>
      </p:sp>
      <p:sp>
        <p:nvSpPr>
          <p:cNvPr id="41" name="矩形 40"/>
          <p:cNvSpPr/>
          <p:nvPr/>
        </p:nvSpPr>
        <p:spPr>
          <a:xfrm>
            <a:off x="2377389" y="4400005"/>
            <a:ext cx="2216150" cy="398780"/>
          </a:xfrm>
          <a:prstGeom prst="rect">
            <a:avLst/>
          </a:prstGeom>
          <a:noFill/>
        </p:spPr>
        <p:txBody>
          <a:bodyPr wrap="square" lIns="91440" tIns="45720" rIns="91440" bIns="45720">
            <a:spAutoFit/>
          </a:bodyPr>
          <a:lstStyle/>
          <a:p>
            <a:r>
              <a:rPr lang="en-US" altLang="zh-CN" sz="2000" b="0" cap="none" spc="0" dirty="0" smtClean="0">
                <a:ln w="0"/>
                <a:solidFill>
                  <a:srgbClr val="009999"/>
                </a:solidFill>
                <a:latin typeface="Impact" panose="020B0806030902050204" pitchFamily="34" charset="0"/>
                <a:ea typeface="微软雅黑" panose="020B0503020204020204" pitchFamily="34" charset="-122"/>
              </a:rPr>
              <a:t>Program </a:t>
            </a:r>
            <a:r>
              <a:rPr lang="en-US" altLang="zh-CN" sz="2000" dirty="0" smtClean="0">
                <a:ln w="0"/>
                <a:solidFill>
                  <a:srgbClr val="009999"/>
                </a:solidFill>
                <a:latin typeface="Impact" panose="020B0806030902050204" pitchFamily="34" charset="0"/>
                <a:ea typeface="微软雅黑" panose="020B0503020204020204" pitchFamily="34" charset="-122"/>
              </a:rPr>
              <a:t>Course</a:t>
            </a:r>
            <a:endParaRPr lang="en-US" altLang="zh-CN" sz="2000" b="0" cap="none" spc="0" dirty="0" smtClean="0">
              <a:ln w="0"/>
              <a:solidFill>
                <a:srgbClr val="009999"/>
              </a:solidFill>
              <a:latin typeface="Impact" panose="020B0806030902050204" pitchFamily="34" charset="0"/>
              <a:ea typeface="微软雅黑" panose="020B0503020204020204" pitchFamily="34" charset="-122"/>
            </a:endParaRPr>
          </a:p>
        </p:txBody>
      </p:sp>
      <p:graphicFrame>
        <p:nvGraphicFramePr>
          <p:cNvPr id="4" name="表格 3"/>
          <p:cNvGraphicFramePr>
            <a:graphicFrameLocks noGrp="1"/>
          </p:cNvGraphicFramePr>
          <p:nvPr/>
        </p:nvGraphicFramePr>
        <p:xfrm>
          <a:off x="2461518" y="4856867"/>
          <a:ext cx="4212176" cy="2570542"/>
        </p:xfrm>
        <a:graphic>
          <a:graphicData uri="http://schemas.openxmlformats.org/drawingml/2006/table">
            <a:tbl>
              <a:tblPr firstRow="1" bandRow="1">
                <a:tableStyleId>{5C22544A-7EE6-4342-B048-85BDC9FD1C3A}</a:tableStyleId>
              </a:tblPr>
              <a:tblGrid>
                <a:gridCol w="2106088"/>
                <a:gridCol w="2106088"/>
              </a:tblGrid>
              <a:tr h="277066">
                <a:tc>
                  <a:txBody>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核心课程</a:t>
                      </a:r>
                      <a:endParaRPr lang="zh-CN" altLang="en-US" b="1" dirty="0">
                        <a:solidFill>
                          <a:schemeClr val="bg1"/>
                        </a:solidFill>
                        <a:latin typeface="微软雅黑" panose="020B0503020204020204" pitchFamily="34" charset="-122"/>
                        <a:ea typeface="微软雅黑" panose="020B0503020204020204" pitchFamily="34" charset="-122"/>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拓展课程</a:t>
                      </a:r>
                      <a:endParaRPr lang="zh-CN" altLang="en-US" b="1" dirty="0">
                        <a:solidFill>
                          <a:schemeClr val="bg1"/>
                        </a:solidFill>
                        <a:latin typeface="微软雅黑" panose="020B0503020204020204" pitchFamily="34" charset="-122"/>
                        <a:ea typeface="微软雅黑" panose="020B0503020204020204" pitchFamily="34" charset="-122"/>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AA001"/>
                    </a:solidFill>
                  </a:tcPr>
                </a:tc>
              </a:tr>
              <a:tr h="2273362">
                <a:tc>
                  <a:txBody>
                    <a:bodyPr/>
                    <a:lstStyle/>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1100" dirty="0" smtClean="0">
                          <a:solidFill>
                            <a:schemeClr val="tx1"/>
                          </a:solidFill>
                          <a:latin typeface="微软雅黑" panose="020B0503020204020204" pitchFamily="34" charset="-122"/>
                          <a:ea typeface="微软雅黑" panose="020B0503020204020204" pitchFamily="34" charset="-122"/>
                        </a:rPr>
                        <a:t>Cross-cultural communication</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1100" dirty="0" smtClean="0">
                          <a:solidFill>
                            <a:schemeClr val="tx1"/>
                          </a:solidFill>
                          <a:latin typeface="微软雅黑" panose="020B0503020204020204" pitchFamily="34" charset="-122"/>
                          <a:ea typeface="微软雅黑" panose="020B0503020204020204" pitchFamily="34" charset="-122"/>
                        </a:rPr>
                        <a:t>The politics of food</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1100" dirty="0" smtClean="0">
                          <a:solidFill>
                            <a:schemeClr val="tx1"/>
                          </a:solidFill>
                          <a:latin typeface="微软雅黑" panose="020B0503020204020204" pitchFamily="34" charset="-122"/>
                          <a:ea typeface="微软雅黑" panose="020B0503020204020204" pitchFamily="34" charset="-122"/>
                        </a:rPr>
                        <a:t>Media and technology</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1100" dirty="0" smtClean="0">
                          <a:solidFill>
                            <a:schemeClr val="tx1"/>
                          </a:solidFill>
                          <a:latin typeface="微软雅黑" panose="020B0503020204020204" pitchFamily="34" charset="-122"/>
                          <a:ea typeface="微软雅黑" panose="020B0503020204020204" pitchFamily="34" charset="-122"/>
                        </a:rPr>
                        <a:t>Canadian society</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1100" dirty="0" smtClean="0">
                          <a:solidFill>
                            <a:schemeClr val="tx1"/>
                          </a:solidFill>
                          <a:latin typeface="微软雅黑" panose="020B0503020204020204" pitchFamily="34" charset="-122"/>
                          <a:ea typeface="微软雅黑" panose="020B0503020204020204" pitchFamily="34" charset="-122"/>
                        </a:rPr>
                        <a:t>Climate change</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1100" dirty="0" smtClean="0">
                          <a:solidFill>
                            <a:schemeClr val="tx1"/>
                          </a:solidFill>
                          <a:latin typeface="微软雅黑" panose="020B0503020204020204" pitchFamily="34" charset="-122"/>
                          <a:ea typeface="微软雅黑" panose="020B0503020204020204" pitchFamily="34" charset="-122"/>
                        </a:rPr>
                        <a:t>Employment</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1100" dirty="0" smtClean="0">
                          <a:solidFill>
                            <a:schemeClr val="tx1"/>
                          </a:solidFill>
                          <a:latin typeface="微软雅黑" panose="020B0503020204020204" pitchFamily="34" charset="-122"/>
                          <a:ea typeface="微软雅黑" panose="020B0503020204020204" pitchFamily="34" charset="-122"/>
                        </a:rPr>
                        <a:t>Living in communities</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1100" dirty="0" smtClean="0">
                          <a:solidFill>
                            <a:schemeClr val="tx1"/>
                          </a:solidFill>
                          <a:latin typeface="微软雅黑" panose="020B0503020204020204" pitchFamily="34" charset="-122"/>
                          <a:ea typeface="微软雅黑" panose="020B0503020204020204" pitchFamily="34" charset="-122"/>
                        </a:rPr>
                        <a:t>Environment</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1100" dirty="0" smtClean="0">
                          <a:solidFill>
                            <a:schemeClr val="tx1"/>
                          </a:solidFill>
                          <a:latin typeface="微软雅黑" panose="020B0503020204020204" pitchFamily="34" charset="-122"/>
                          <a:ea typeface="微软雅黑" panose="020B0503020204020204" pitchFamily="34" charset="-122"/>
                        </a:rPr>
                        <a:t>The consumer</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1100" dirty="0" smtClean="0">
                          <a:solidFill>
                            <a:schemeClr val="tx1"/>
                          </a:solidFill>
                          <a:latin typeface="微软雅黑" panose="020B0503020204020204" pitchFamily="34" charset="-122"/>
                          <a:ea typeface="微软雅黑" panose="020B0503020204020204" pitchFamily="34" charset="-122"/>
                        </a:rPr>
                        <a:t>World community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lgn="l">
                        <a:lnSpc>
                          <a:spcPct val="100000"/>
                        </a:lnSpc>
                        <a:buFont typeface="Arial" panose="020B0604020202020204" pitchFamily="34" charset="0"/>
                        <a:buChar char="•"/>
                      </a:pPr>
                      <a:r>
                        <a:rPr lang="en-US" altLang="zh-CN" sz="1100" dirty="0" smtClean="0">
                          <a:solidFill>
                            <a:schemeClr val="tx1"/>
                          </a:solidFill>
                          <a:latin typeface="微软雅黑" panose="020B0503020204020204" pitchFamily="34" charset="-122"/>
                          <a:ea typeface="微软雅黑" panose="020B0503020204020204" pitchFamily="34" charset="-122"/>
                        </a:rPr>
                        <a:t>Prepare photo essays and videos</a:t>
                      </a:r>
                    </a:p>
                    <a:p>
                      <a:pPr marL="285750" indent="-285750" algn="l">
                        <a:lnSpc>
                          <a:spcPct val="100000"/>
                        </a:lnSpc>
                        <a:buFont typeface="Arial" panose="020B0604020202020204" pitchFamily="34" charset="0"/>
                        <a:buChar char="•"/>
                      </a:pPr>
                      <a:r>
                        <a:rPr lang="en-US" altLang="zh-CN" sz="1100" dirty="0" smtClean="0">
                          <a:solidFill>
                            <a:schemeClr val="tx1"/>
                          </a:solidFill>
                          <a:latin typeface="微软雅黑" panose="020B0503020204020204" pitchFamily="34" charset="-122"/>
                          <a:ea typeface="微软雅黑" panose="020B0503020204020204" pitchFamily="34" charset="-122"/>
                        </a:rPr>
                        <a:t>Make formal and less formal presentations</a:t>
                      </a:r>
                    </a:p>
                    <a:p>
                      <a:pPr marL="285750" indent="-285750" algn="l">
                        <a:lnSpc>
                          <a:spcPct val="100000"/>
                        </a:lnSpc>
                        <a:buFont typeface="Arial" panose="020B0604020202020204" pitchFamily="34" charset="0"/>
                        <a:buChar char="•"/>
                      </a:pPr>
                      <a:r>
                        <a:rPr lang="en-US" altLang="zh-CN" sz="1100" dirty="0" smtClean="0">
                          <a:solidFill>
                            <a:schemeClr val="tx1"/>
                          </a:solidFill>
                          <a:latin typeface="微软雅黑" panose="020B0503020204020204" pitchFamily="34" charset="-122"/>
                          <a:ea typeface="微软雅黑" panose="020B0503020204020204" pitchFamily="34" charset="-122"/>
                        </a:rPr>
                        <a:t>Participate in panel discussions</a:t>
                      </a:r>
                    </a:p>
                    <a:p>
                      <a:pPr marL="285750" indent="-285750" algn="l">
                        <a:lnSpc>
                          <a:spcPct val="100000"/>
                        </a:lnSpc>
                        <a:buFont typeface="Arial" panose="020B0604020202020204" pitchFamily="34" charset="0"/>
                        <a:buChar char="•"/>
                      </a:pPr>
                      <a:r>
                        <a:rPr lang="en-US" altLang="zh-CN" sz="1100" dirty="0" smtClean="0">
                          <a:solidFill>
                            <a:schemeClr val="tx1"/>
                          </a:solidFill>
                          <a:latin typeface="微软雅黑" panose="020B0503020204020204" pitchFamily="34" charset="-122"/>
                          <a:ea typeface="微软雅黑" panose="020B0503020204020204" pitchFamily="34" charset="-122"/>
                        </a:rPr>
                        <a:t>Take part in debates</a:t>
                      </a:r>
                    </a:p>
                    <a:p>
                      <a:pPr marL="285750" indent="-285750" algn="l">
                        <a:lnSpc>
                          <a:spcPct val="100000"/>
                        </a:lnSpc>
                        <a:buFont typeface="Arial" panose="020B0604020202020204" pitchFamily="34" charset="0"/>
                        <a:buChar char="•"/>
                      </a:pPr>
                      <a:r>
                        <a:rPr lang="en-US" altLang="zh-CN" sz="1100" dirty="0" smtClean="0">
                          <a:solidFill>
                            <a:schemeClr val="tx1"/>
                          </a:solidFill>
                          <a:latin typeface="微软雅黑" panose="020B0503020204020204" pitchFamily="34" charset="-122"/>
                          <a:ea typeface="微软雅黑" panose="020B0503020204020204" pitchFamily="34" charset="-122"/>
                        </a:rPr>
                        <a:t>Perform role-plays</a:t>
                      </a:r>
                    </a:p>
                    <a:p>
                      <a:pPr marL="285750" indent="-285750" algn="l">
                        <a:lnSpc>
                          <a:spcPct val="100000"/>
                        </a:lnSpc>
                        <a:buFont typeface="Arial" panose="020B0604020202020204" pitchFamily="34" charset="0"/>
                        <a:buChar char="•"/>
                      </a:pPr>
                      <a:r>
                        <a:rPr lang="en-US" altLang="zh-CN" sz="1100" dirty="0" smtClean="0">
                          <a:solidFill>
                            <a:schemeClr val="tx1"/>
                          </a:solidFill>
                          <a:latin typeface="微软雅黑" panose="020B0503020204020204" pitchFamily="34" charset="-122"/>
                          <a:ea typeface="微软雅黑" panose="020B0503020204020204" pitchFamily="34" charset="-122"/>
                        </a:rPr>
                        <a:t>Create and present poster presentations</a:t>
                      </a:r>
                    </a:p>
                    <a:p>
                      <a:pPr marL="285750" indent="-285750" algn="l">
                        <a:lnSpc>
                          <a:spcPct val="100000"/>
                        </a:lnSpc>
                        <a:buFont typeface="Arial" panose="020B0604020202020204" pitchFamily="34" charset="0"/>
                        <a:buChar char="•"/>
                      </a:pPr>
                      <a:r>
                        <a:rPr lang="en-US" altLang="zh-CN" sz="1100" dirty="0" smtClean="0">
                          <a:solidFill>
                            <a:schemeClr val="tx1"/>
                          </a:solidFill>
                          <a:latin typeface="微软雅黑" panose="020B0503020204020204" pitchFamily="34" charset="-122"/>
                          <a:ea typeface="微软雅黑" panose="020B0503020204020204" pitchFamily="34" charset="-122"/>
                        </a:rPr>
                        <a:t>Design and present models, newspapers, magazines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5" name="矩形 4"/>
          <p:cNvSpPr/>
          <p:nvPr/>
        </p:nvSpPr>
        <p:spPr>
          <a:xfrm>
            <a:off x="2544649" y="7991725"/>
            <a:ext cx="4108063" cy="1450141"/>
          </a:xfrm>
          <a:prstGeom prst="rect">
            <a:avLst/>
          </a:prstGeom>
        </p:spPr>
        <p:txBody>
          <a:bodyPr wrap="square">
            <a:spAutoFit/>
          </a:bodyPr>
          <a:lstStyle/>
          <a:p>
            <a:pPr marL="171450" indent="-171450">
              <a:lnSpc>
                <a:spcPct val="150000"/>
              </a:lnSpc>
              <a:buFont typeface="Wingdings" panose="05000000000000000000" pitchFamily="2" charset="2"/>
              <a:buChar char="ü"/>
            </a:pPr>
            <a:r>
              <a:rPr lang="zh-CN" altLang="en-US" sz="1000" dirty="0">
                <a:latin typeface="微软雅黑" panose="020B0503020204020204" pitchFamily="34" charset="-122"/>
                <a:ea typeface="微软雅黑" panose="020B0503020204020204" pitchFamily="34" charset="-122"/>
              </a:rPr>
              <a:t>史丹利公园</a:t>
            </a:r>
          </a:p>
          <a:p>
            <a:pPr marL="171450" indent="-171450">
              <a:lnSpc>
                <a:spcPct val="150000"/>
              </a:lnSpc>
              <a:buFont typeface="Wingdings" panose="05000000000000000000" pitchFamily="2" charset="2"/>
              <a:buChar char="ü"/>
            </a:pPr>
            <a:r>
              <a:rPr lang="zh-CN" altLang="en-US" sz="1000" dirty="0">
                <a:latin typeface="微软雅黑" panose="020B0503020204020204" pitchFamily="34" charset="-122"/>
                <a:ea typeface="微软雅黑" panose="020B0503020204020204" pitchFamily="34" charset="-122"/>
              </a:rPr>
              <a:t>卡皮拉诺吊桥公园</a:t>
            </a:r>
          </a:p>
          <a:p>
            <a:pPr marL="171450" indent="-171450">
              <a:lnSpc>
                <a:spcPct val="150000"/>
              </a:lnSpc>
              <a:buFont typeface="Wingdings" panose="05000000000000000000" pitchFamily="2" charset="2"/>
              <a:buChar char="ü"/>
            </a:pPr>
            <a:r>
              <a:rPr lang="zh-CN" altLang="en-US" sz="1000" dirty="0">
                <a:latin typeface="微软雅黑" panose="020B0503020204020204" pitchFamily="34" charset="-122"/>
                <a:ea typeface="微软雅黑" panose="020B0503020204020204" pitchFamily="34" charset="-122"/>
              </a:rPr>
              <a:t>煤气镇</a:t>
            </a:r>
          </a:p>
          <a:p>
            <a:pPr marL="171450" indent="-171450">
              <a:lnSpc>
                <a:spcPct val="150000"/>
              </a:lnSpc>
              <a:buFont typeface="Wingdings" panose="05000000000000000000" pitchFamily="2" charset="2"/>
              <a:buChar char="ü"/>
            </a:pPr>
            <a:r>
              <a:rPr lang="zh-CN" altLang="en-US" sz="1000" dirty="0">
                <a:latin typeface="微软雅黑" panose="020B0503020204020204" pitchFamily="34" charset="-122"/>
                <a:ea typeface="微软雅黑" panose="020B0503020204020204" pitchFamily="34" charset="-122"/>
              </a:rPr>
              <a:t>唐人街</a:t>
            </a:r>
          </a:p>
          <a:p>
            <a:pPr marL="171450" indent="-171450">
              <a:lnSpc>
                <a:spcPct val="150000"/>
              </a:lnSpc>
              <a:buFont typeface="Wingdings" panose="05000000000000000000" pitchFamily="2" charset="2"/>
              <a:buChar char="ü"/>
            </a:pPr>
            <a:r>
              <a:rPr lang="zh-CN" altLang="en-US" sz="1000" dirty="0">
                <a:latin typeface="微软雅黑" panose="020B0503020204020204" pitchFamily="34" charset="-122"/>
                <a:ea typeface="微软雅黑" panose="020B0503020204020204" pitchFamily="34" charset="-122"/>
              </a:rPr>
              <a:t>维多利亚</a:t>
            </a:r>
          </a:p>
          <a:p>
            <a:pPr marL="171450" indent="-171450">
              <a:lnSpc>
                <a:spcPct val="150000"/>
              </a:lnSpc>
              <a:buFont typeface="Wingdings" panose="05000000000000000000" pitchFamily="2" charset="2"/>
              <a:buChar char="ü"/>
            </a:pPr>
            <a:r>
              <a:rPr lang="en-US" altLang="zh-CN" sz="1000" dirty="0">
                <a:latin typeface="微软雅黑" panose="020B0503020204020204" pitchFamily="34" charset="-122"/>
                <a:ea typeface="微软雅黑" panose="020B0503020204020204" pitchFamily="34" charset="-122"/>
              </a:rPr>
              <a:t>Cooking Club, Vancouver Aquarium, Music Club, Sports Day</a:t>
            </a:r>
            <a:endParaRPr lang="zh-CN" altLang="en-US" sz="1000" dirty="0">
              <a:latin typeface="微软雅黑" panose="020B0503020204020204" pitchFamily="34" charset="-122"/>
              <a:ea typeface="微软雅黑" panose="020B0503020204020204" pitchFamily="34" charset="-122"/>
            </a:endParaRPr>
          </a:p>
        </p:txBody>
      </p:sp>
      <p:grpSp>
        <p:nvGrpSpPr>
          <p:cNvPr id="10" name="组合 9"/>
          <p:cNvGrpSpPr/>
          <p:nvPr/>
        </p:nvGrpSpPr>
        <p:grpSpPr>
          <a:xfrm>
            <a:off x="147046" y="1338416"/>
            <a:ext cx="2158086" cy="8085262"/>
            <a:chOff x="147046" y="1338416"/>
            <a:chExt cx="2158086" cy="8085262"/>
          </a:xfrm>
        </p:grpSpPr>
        <p:grpSp>
          <p:nvGrpSpPr>
            <p:cNvPr id="9" name="组合 8"/>
            <p:cNvGrpSpPr/>
            <p:nvPr/>
          </p:nvGrpSpPr>
          <p:grpSpPr>
            <a:xfrm>
              <a:off x="147046" y="1344299"/>
              <a:ext cx="2158086" cy="8079379"/>
              <a:chOff x="-2714066" y="1151163"/>
              <a:chExt cx="2158086" cy="8079379"/>
            </a:xfrm>
          </p:grpSpPr>
          <p:sp>
            <p:nvSpPr>
              <p:cNvPr id="8" name="矩形 7"/>
              <p:cNvSpPr/>
              <p:nvPr/>
            </p:nvSpPr>
            <p:spPr>
              <a:xfrm>
                <a:off x="-2714066" y="1151163"/>
                <a:ext cx="2158086" cy="147800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3" name="矩形 52"/>
              <p:cNvSpPr/>
              <p:nvPr/>
            </p:nvSpPr>
            <p:spPr>
              <a:xfrm>
                <a:off x="-2714066" y="2801506"/>
                <a:ext cx="2158086" cy="1478007"/>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4" name="矩形 53"/>
              <p:cNvSpPr/>
              <p:nvPr/>
            </p:nvSpPr>
            <p:spPr>
              <a:xfrm>
                <a:off x="-2714066" y="4451849"/>
                <a:ext cx="2158086" cy="147800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5" name="矩形 54"/>
              <p:cNvSpPr/>
              <p:nvPr/>
            </p:nvSpPr>
            <p:spPr>
              <a:xfrm>
                <a:off x="-2714066" y="6102192"/>
                <a:ext cx="2158086" cy="147800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6" name="矩形 55"/>
              <p:cNvSpPr/>
              <p:nvPr/>
            </p:nvSpPr>
            <p:spPr>
              <a:xfrm>
                <a:off x="-2714066" y="7752535"/>
                <a:ext cx="2158086" cy="147800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1" name="矩形 20"/>
            <p:cNvSpPr/>
            <p:nvPr/>
          </p:nvSpPr>
          <p:spPr>
            <a:xfrm>
              <a:off x="1708252" y="1338416"/>
              <a:ext cx="595035" cy="215444"/>
            </a:xfrm>
            <a:prstGeom prst="rect">
              <a:avLst/>
            </a:prstGeom>
            <a:solidFill>
              <a:schemeClr val="tx1">
                <a:lumMod val="65000"/>
                <a:lumOff val="35000"/>
                <a:alpha val="50000"/>
              </a:schemeClr>
            </a:solidFill>
          </p:spPr>
          <p:txBody>
            <a:bodyPr wrap="none" lIns="91440" tIns="45720" rIns="91440" bIns="45720">
              <a:spAutoFit/>
            </a:bodyPr>
            <a:lstStyle/>
            <a:p>
              <a:pPr algn="r"/>
              <a:r>
                <a:rPr lang="zh-CN" altLang="en-US" sz="800" dirty="0" smtClean="0">
                  <a:ln w="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秋叶红枫</a:t>
              </a:r>
              <a:endParaRPr lang="zh-CN" altLang="en-US" sz="800" dirty="0">
                <a:ln w="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7" name="矩形 56"/>
            <p:cNvSpPr/>
            <p:nvPr/>
          </p:nvSpPr>
          <p:spPr>
            <a:xfrm>
              <a:off x="1708254" y="2994642"/>
              <a:ext cx="595036" cy="215444"/>
            </a:xfrm>
            <a:prstGeom prst="rect">
              <a:avLst/>
            </a:prstGeom>
            <a:solidFill>
              <a:schemeClr val="tx1">
                <a:lumMod val="65000"/>
                <a:lumOff val="35000"/>
                <a:alpha val="50000"/>
              </a:schemeClr>
            </a:solidFill>
          </p:spPr>
          <p:txBody>
            <a:bodyPr wrap="none" lIns="91440" tIns="45720" rIns="91440" bIns="45720">
              <a:spAutoFit/>
            </a:bodyPr>
            <a:lstStyle/>
            <a:p>
              <a:pPr algn="r"/>
              <a:r>
                <a:rPr lang="zh-CN" altLang="en-US" sz="800" dirty="0" smtClean="0">
                  <a:ln w="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林荫大道</a:t>
              </a:r>
              <a:endParaRPr lang="zh-CN" altLang="en-US" sz="800" dirty="0">
                <a:ln w="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8" name="矩形 57"/>
            <p:cNvSpPr/>
            <p:nvPr/>
          </p:nvSpPr>
          <p:spPr>
            <a:xfrm>
              <a:off x="1708252" y="4650161"/>
              <a:ext cx="595035" cy="215444"/>
            </a:xfrm>
            <a:prstGeom prst="rect">
              <a:avLst/>
            </a:prstGeom>
            <a:solidFill>
              <a:schemeClr val="tx1">
                <a:lumMod val="65000"/>
                <a:lumOff val="35000"/>
                <a:alpha val="50000"/>
              </a:schemeClr>
            </a:solidFill>
          </p:spPr>
          <p:txBody>
            <a:bodyPr wrap="none" lIns="91440" tIns="45720" rIns="91440" bIns="45720">
              <a:spAutoFit/>
            </a:bodyPr>
            <a:lstStyle/>
            <a:p>
              <a:pPr algn="r"/>
              <a:r>
                <a:rPr lang="zh-CN" altLang="en-US" sz="800" dirty="0" smtClean="0">
                  <a:ln w="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建筑留影</a:t>
              </a:r>
              <a:endParaRPr lang="zh-CN" altLang="en-US" sz="800" dirty="0">
                <a:ln w="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9" name="矩形 58"/>
            <p:cNvSpPr/>
            <p:nvPr/>
          </p:nvSpPr>
          <p:spPr>
            <a:xfrm>
              <a:off x="1810845" y="6295328"/>
              <a:ext cx="492443" cy="215444"/>
            </a:xfrm>
            <a:prstGeom prst="rect">
              <a:avLst/>
            </a:prstGeom>
            <a:solidFill>
              <a:schemeClr val="tx1">
                <a:lumMod val="65000"/>
                <a:lumOff val="35000"/>
                <a:alpha val="50000"/>
              </a:schemeClr>
            </a:solidFill>
          </p:spPr>
          <p:txBody>
            <a:bodyPr wrap="none" lIns="91440" tIns="45720" rIns="91440" bIns="45720">
              <a:spAutoFit/>
            </a:bodyPr>
            <a:lstStyle/>
            <a:p>
              <a:pPr algn="r"/>
              <a:r>
                <a:rPr lang="zh-CN" altLang="en-US" sz="800" dirty="0" smtClean="0">
                  <a:ln w="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办公室</a:t>
              </a:r>
              <a:endParaRPr lang="zh-CN" altLang="en-US" sz="800" dirty="0">
                <a:ln w="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0" name="矩形 59"/>
            <p:cNvSpPr/>
            <p:nvPr/>
          </p:nvSpPr>
          <p:spPr>
            <a:xfrm>
              <a:off x="1708252" y="7945671"/>
              <a:ext cx="595036" cy="215444"/>
            </a:xfrm>
            <a:prstGeom prst="rect">
              <a:avLst/>
            </a:prstGeom>
            <a:solidFill>
              <a:schemeClr val="tx1">
                <a:lumMod val="65000"/>
                <a:lumOff val="35000"/>
                <a:alpha val="50000"/>
              </a:schemeClr>
            </a:solidFill>
          </p:spPr>
          <p:txBody>
            <a:bodyPr wrap="none" lIns="91440" tIns="45720" rIns="91440" bIns="45720">
              <a:spAutoFit/>
            </a:bodyPr>
            <a:lstStyle/>
            <a:p>
              <a:pPr algn="r"/>
              <a:r>
                <a:rPr lang="zh-CN" altLang="en-US" sz="800" dirty="0" smtClean="0">
                  <a:ln w="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食堂餐厅</a:t>
              </a:r>
              <a:endParaRPr lang="zh-CN" altLang="en-US" sz="800" dirty="0">
                <a:ln w="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30" name="矩形 29"/>
          <p:cNvSpPr/>
          <p:nvPr/>
        </p:nvSpPr>
        <p:spPr>
          <a:xfrm>
            <a:off x="0" y="-1"/>
            <a:ext cx="6858000" cy="41325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2" name="矩形 31"/>
          <p:cNvSpPr/>
          <p:nvPr/>
        </p:nvSpPr>
        <p:spPr>
          <a:xfrm>
            <a:off x="166869" y="78674"/>
            <a:ext cx="4043182" cy="261610"/>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zh-CN" altLang="en-US" sz="1100" dirty="0">
                <a:solidFill>
                  <a:schemeClr val="accent1">
                    <a:lumMod val="50000"/>
                  </a:schemeClr>
                </a:solidFill>
                <a:ea typeface="微软雅黑" panose="020B0503020204020204" pitchFamily="34" charset="-122"/>
              </a:rPr>
              <a:t>不列颠哥伦比亚大学</a:t>
            </a:r>
            <a:r>
              <a:rPr lang="en-US" altLang="zh-CN" sz="1100" dirty="0">
                <a:solidFill>
                  <a:schemeClr val="accent1">
                    <a:lumMod val="50000"/>
                  </a:schemeClr>
                </a:solidFill>
                <a:ea typeface="微软雅黑" panose="020B0503020204020204" pitchFamily="34" charset="-122"/>
              </a:rPr>
              <a:t>-</a:t>
            </a:r>
            <a:r>
              <a:rPr lang="zh-CN" altLang="en-US" sz="1100" dirty="0">
                <a:solidFill>
                  <a:schemeClr val="accent1">
                    <a:lumMod val="50000"/>
                  </a:schemeClr>
                </a:solidFill>
                <a:ea typeface="微软雅黑" panose="020B0503020204020204" pitchFamily="34" charset="-122"/>
              </a:rPr>
              <a:t>海外职业规划课程（</a:t>
            </a:r>
            <a:r>
              <a:rPr lang="en-US" altLang="zh-CN" sz="1100" dirty="0">
                <a:solidFill>
                  <a:schemeClr val="accent1">
                    <a:lumMod val="50000"/>
                  </a:schemeClr>
                </a:solidFill>
                <a:ea typeface="微软雅黑" panose="020B0503020204020204" pitchFamily="34" charset="-122"/>
              </a:rPr>
              <a:t>UBC/EGC/2018/</a:t>
            </a:r>
            <a:r>
              <a:rPr lang="zh-CN" altLang="en-US" sz="1100" dirty="0">
                <a:solidFill>
                  <a:schemeClr val="accent1">
                    <a:lumMod val="50000"/>
                  </a:schemeClr>
                </a:solidFill>
                <a:ea typeface="微软雅黑" panose="020B0503020204020204" pitchFamily="34" charset="-122"/>
              </a:rPr>
              <a:t>冬）</a:t>
            </a:r>
          </a:p>
        </p:txBody>
      </p:sp>
      <p:sp>
        <p:nvSpPr>
          <p:cNvPr id="35" name="矩形 34"/>
          <p:cNvSpPr/>
          <p:nvPr/>
        </p:nvSpPr>
        <p:spPr>
          <a:xfrm>
            <a:off x="4345024" y="68425"/>
            <a:ext cx="623570" cy="291828"/>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搜 索</a:t>
            </a:r>
            <a:endParaRPr lang="zh-CN" altLang="en-US" sz="1100" dirty="0">
              <a:latin typeface="微软雅黑" panose="020B0503020204020204" pitchFamily="34" charset="-122"/>
              <a:ea typeface="微软雅黑" panose="020B0503020204020204" pitchFamily="34" charset="-122"/>
            </a:endParaRPr>
          </a:p>
        </p:txBody>
      </p:sp>
      <p:graphicFrame>
        <p:nvGraphicFramePr>
          <p:cNvPr id="36" name="表格 35"/>
          <p:cNvGraphicFramePr>
            <a:graphicFrameLocks noGrp="1"/>
          </p:cNvGraphicFramePr>
          <p:nvPr/>
        </p:nvGraphicFramePr>
        <p:xfrm>
          <a:off x="147046" y="447725"/>
          <a:ext cx="4850404" cy="297691"/>
        </p:xfrm>
        <a:graphic>
          <a:graphicData uri="http://schemas.openxmlformats.org/drawingml/2006/table">
            <a:tbl>
              <a:tblPr firstRow="1" bandRow="1">
                <a:tableStyleId>{5C22544A-7EE6-4342-B048-85BDC9FD1C3A}</a:tableStyleId>
              </a:tblPr>
              <a:tblGrid>
                <a:gridCol w="1212601"/>
                <a:gridCol w="1212601"/>
                <a:gridCol w="1212601"/>
                <a:gridCol w="1212601"/>
              </a:tblGrid>
              <a:tr h="297691">
                <a:tc>
                  <a:txBody>
                    <a:bodyPr/>
                    <a:lstStyle/>
                    <a:p>
                      <a:pPr algn="ctr"/>
                      <a:r>
                        <a:rPr lang="en-US" altLang="zh-CN" dirty="0" smtClean="0">
                          <a:solidFill>
                            <a:schemeClr val="accent1">
                              <a:lumMod val="75000"/>
                            </a:schemeClr>
                          </a:solidFill>
                          <a:ea typeface="微软雅黑" panose="020B0503020204020204" pitchFamily="34" charset="-122"/>
                        </a:rPr>
                        <a:t>Study</a:t>
                      </a:r>
                      <a:endParaRPr lang="zh-CN" altLang="en-US" dirty="0">
                        <a:solidFill>
                          <a:schemeClr val="accent1">
                            <a:lumMod val="75000"/>
                          </a:schemeClr>
                        </a:solidFill>
                        <a:ea typeface="微软雅黑" panose="020B0503020204020204" pitchFamily="34" charset="-122"/>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altLang="zh-CN" dirty="0" smtClean="0">
                          <a:solidFill>
                            <a:schemeClr val="tx2">
                              <a:lumMod val="75000"/>
                            </a:schemeClr>
                          </a:solidFill>
                          <a:ea typeface="微软雅黑" panose="020B0503020204020204" pitchFamily="34" charset="-122"/>
                        </a:rPr>
                        <a:t>Life</a:t>
                      </a:r>
                      <a:endParaRPr lang="zh-CN" altLang="en-US" dirty="0">
                        <a:solidFill>
                          <a:schemeClr val="tx2">
                            <a:lumMod val="75000"/>
                          </a:schemeClr>
                        </a:solidFill>
                        <a:ea typeface="微软雅黑" panose="020B0503020204020204" pitchFamily="34" charset="-122"/>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dirty="0" smtClean="0">
                          <a:solidFill>
                            <a:schemeClr val="tx2">
                              <a:lumMod val="75000"/>
                            </a:schemeClr>
                          </a:solidFill>
                          <a:ea typeface="微软雅黑" panose="020B0503020204020204" pitchFamily="34" charset="-122"/>
                        </a:rPr>
                        <a:t>Fee</a:t>
                      </a:r>
                      <a:endParaRPr lang="zh-CN" altLang="en-US" dirty="0">
                        <a:solidFill>
                          <a:schemeClr val="tx2">
                            <a:lumMod val="75000"/>
                          </a:schemeClr>
                        </a:solidFill>
                        <a:ea typeface="微软雅黑" panose="020B0503020204020204" pitchFamily="34" charset="-122"/>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dirty="0" smtClean="0">
                          <a:solidFill>
                            <a:schemeClr val="tx2">
                              <a:lumMod val="75000"/>
                            </a:schemeClr>
                          </a:solidFill>
                          <a:ea typeface="微软雅黑" panose="020B0503020204020204" pitchFamily="34" charset="-122"/>
                        </a:rPr>
                        <a:t>Sign up</a:t>
                      </a:r>
                      <a:endParaRPr lang="zh-CN" altLang="en-US" dirty="0">
                        <a:solidFill>
                          <a:schemeClr val="tx2">
                            <a:lumMod val="75000"/>
                          </a:schemeClr>
                        </a:solidFill>
                        <a:ea typeface="微软雅黑" panose="020B0503020204020204" pitchFamily="34" charset="-122"/>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pic>
        <p:nvPicPr>
          <p:cNvPr id="37" name="图片 36"/>
          <p:cNvPicPr>
            <a:picLocks noChangeAspect="1"/>
          </p:cNvPicPr>
          <p:nvPr/>
        </p:nvPicPr>
        <p:blipFill rotWithShape="1">
          <a:blip r:embed="rId7" cstate="print">
            <a:extLst>
              <a:ext uri="{28A0092B-C50C-407E-A947-70E740481C1C}">
                <a14:useLocalDpi xmlns:a14="http://schemas.microsoft.com/office/drawing/2010/main" val="0"/>
              </a:ext>
            </a:extLst>
          </a:blip>
          <a:srcRect l="4558" t="4558" r="4558" b="4558"/>
          <a:stretch>
            <a:fillRect/>
          </a:stretch>
        </p:blipFill>
        <p:spPr>
          <a:xfrm>
            <a:off x="5173699" y="-1636"/>
            <a:ext cx="1427713" cy="4278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66868" y="1119187"/>
          <a:ext cx="6434542" cy="7939088"/>
        </p:xfrm>
        <a:graphic>
          <a:graphicData uri="http://schemas.openxmlformats.org/drawingml/2006/table">
            <a:tbl>
              <a:tblPr>
                <a:tableStyleId>{5C22544A-7EE6-4342-B048-85BDC9FD1C3A}</a:tableStyleId>
              </a:tblPr>
              <a:tblGrid>
                <a:gridCol w="861832"/>
                <a:gridCol w="1114542"/>
                <a:gridCol w="1114542"/>
                <a:gridCol w="1114542"/>
                <a:gridCol w="1114542"/>
                <a:gridCol w="1114542"/>
              </a:tblGrid>
              <a:tr h="376966">
                <a:tc gridSpan="6">
                  <a:txBody>
                    <a:bodyPr/>
                    <a:lstStyle/>
                    <a:p>
                      <a:pPr algn="ctr" fontAlgn="ctr"/>
                      <a:r>
                        <a:rPr lang="zh-CN" altLang="en-US" sz="1200" b="1" u="none" strike="noStrike" dirty="0">
                          <a:solidFill>
                            <a:schemeClr val="bg1"/>
                          </a:solidFill>
                          <a:effectLst/>
                          <a:latin typeface="微软雅黑" panose="020B0503020204020204" pitchFamily="34" charset="-122"/>
                          <a:ea typeface="微软雅黑" panose="020B0503020204020204" pitchFamily="34" charset="-122"/>
                        </a:rPr>
                        <a:t>前三周的样本课程</a:t>
                      </a: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386029">
                <a:tc>
                  <a:txBody>
                    <a:bodyPr/>
                    <a:lstStyle/>
                    <a:p>
                      <a:pPr algn="ctr" fontAlgn="b"/>
                      <a:r>
                        <a:rPr lang="zh-CN" altLang="en-US" sz="1200" u="none" strike="noStrike">
                          <a:effectLst/>
                          <a:latin typeface="微软雅黑" panose="020B0503020204020204" pitchFamily="34" charset="-122"/>
                          <a:ea typeface="微软雅黑" panose="020B0503020204020204" pitchFamily="34" charset="-122"/>
                        </a:rPr>
                        <a:t>　</a:t>
                      </a:r>
                      <a:endParaRPr lang="zh-CN" altLang="en-US" sz="1200" b="1"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dirty="0">
                          <a:effectLst/>
                          <a:latin typeface="微软雅黑" panose="020B0503020204020204" pitchFamily="34" charset="-122"/>
                          <a:ea typeface="微软雅黑" panose="020B0503020204020204" pitchFamily="34" charset="-122"/>
                        </a:rPr>
                        <a:t>Monday</a:t>
                      </a:r>
                      <a:endParaRPr lang="en-US" sz="1200" b="1" i="0" u="none" strike="noStrike" dirty="0">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微软雅黑" panose="020B0503020204020204" pitchFamily="34" charset="-122"/>
                          <a:ea typeface="微软雅黑" panose="020B0503020204020204" pitchFamily="34" charset="-122"/>
                        </a:rPr>
                        <a:t>Tuesday</a:t>
                      </a:r>
                      <a:endParaRPr lang="en-US" sz="1200" b="1"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微软雅黑" panose="020B0503020204020204" pitchFamily="34" charset="-122"/>
                          <a:ea typeface="微软雅黑" panose="020B0503020204020204" pitchFamily="34" charset="-122"/>
                        </a:rPr>
                        <a:t>Wednesday</a:t>
                      </a:r>
                      <a:endParaRPr lang="en-US" sz="1200" b="1"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微软雅黑" panose="020B0503020204020204" pitchFamily="34" charset="-122"/>
                          <a:ea typeface="微软雅黑" panose="020B0503020204020204" pitchFamily="34" charset="-122"/>
                        </a:rPr>
                        <a:t>Thursday</a:t>
                      </a:r>
                      <a:endParaRPr lang="en-US" sz="1200" b="1"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微软雅黑" panose="020B0503020204020204" pitchFamily="34" charset="-122"/>
                          <a:ea typeface="微软雅黑" panose="020B0503020204020204" pitchFamily="34" charset="-122"/>
                        </a:rPr>
                        <a:t>Friday</a:t>
                      </a:r>
                      <a:endParaRPr lang="en-US" sz="1200" b="1"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659692">
                <a:tc rowSpan="2">
                  <a:txBody>
                    <a:bodyPr/>
                    <a:lstStyle/>
                    <a:p>
                      <a:pPr algn="ctr" fontAlgn="t"/>
                      <a:r>
                        <a:rPr lang="en-US" altLang="zh-CN" sz="1200" u="none" strike="noStrike">
                          <a:effectLst/>
                          <a:latin typeface="微软雅黑" panose="020B0503020204020204" pitchFamily="34" charset="-122"/>
                          <a:ea typeface="微软雅黑" panose="020B0503020204020204" pitchFamily="34" charset="-122"/>
                        </a:rPr>
                        <a:t>09:00-12:30</a:t>
                      </a:r>
                      <a:endParaRPr lang="en-US" altLang="zh-CN"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dirty="0">
                          <a:effectLst/>
                          <a:latin typeface="微软雅黑" panose="020B0503020204020204" pitchFamily="34" charset="-122"/>
                          <a:ea typeface="微软雅黑" panose="020B0503020204020204" pitchFamily="34" charset="-122"/>
                        </a:rPr>
                        <a:t>Morning class</a:t>
                      </a:r>
                      <a:endParaRPr lang="en-US" sz="1200" b="0" i="0" u="none" strike="noStrike" dirty="0">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dirty="0">
                          <a:effectLst/>
                          <a:latin typeface="微软雅黑" panose="020B0503020204020204" pitchFamily="34" charset="-122"/>
                          <a:ea typeface="微软雅黑" panose="020B0503020204020204" pitchFamily="34" charset="-122"/>
                        </a:rPr>
                        <a:t>Morning class</a:t>
                      </a:r>
                      <a:endParaRPr lang="en-US" sz="1200" b="0" i="0" u="none" strike="noStrike" dirty="0">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a:effectLst/>
                          <a:latin typeface="微软雅黑" panose="020B0503020204020204" pitchFamily="34" charset="-122"/>
                          <a:ea typeface="微软雅黑" panose="020B0503020204020204" pitchFamily="34" charset="-122"/>
                        </a:rPr>
                        <a:t>Morning class</a:t>
                      </a:r>
                      <a:endParaRPr lang="en-US"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dirty="0">
                          <a:effectLst/>
                          <a:latin typeface="微软雅黑" panose="020B0503020204020204" pitchFamily="34" charset="-122"/>
                          <a:ea typeface="微软雅黑" panose="020B0503020204020204" pitchFamily="34" charset="-122"/>
                        </a:rPr>
                        <a:t>Morning class</a:t>
                      </a:r>
                      <a:endParaRPr lang="en-US" sz="1200" b="0" i="0" u="none" strike="noStrike" dirty="0">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a:effectLst/>
                          <a:latin typeface="微软雅黑" panose="020B0503020204020204" pitchFamily="34" charset="-122"/>
                          <a:ea typeface="微软雅黑" panose="020B0503020204020204" pitchFamily="34" charset="-122"/>
                        </a:rPr>
                        <a:t>Morning class</a:t>
                      </a:r>
                      <a:endParaRPr lang="en-US"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659692">
                <a:tc vMerge="1">
                  <a:txBody>
                    <a:bodyPr/>
                    <a:lstStyle/>
                    <a:p>
                      <a:endParaRPr lang="zh-CN"/>
                    </a:p>
                  </a:txBody>
                  <a:tcPr/>
                </a:tc>
                <a:tc>
                  <a:txBody>
                    <a:bodyPr/>
                    <a:lstStyle/>
                    <a:p>
                      <a:pPr algn="ctr" fontAlgn="t"/>
                      <a:r>
                        <a:rPr lang="en-US" sz="1200" u="none" strike="noStrike">
                          <a:effectLst/>
                          <a:latin typeface="微软雅黑" panose="020B0503020204020204" pitchFamily="34" charset="-122"/>
                          <a:ea typeface="微软雅黑" panose="020B0503020204020204" pitchFamily="34" charset="-122"/>
                        </a:rPr>
                        <a:t>English Skills</a:t>
                      </a:r>
                      <a:endParaRPr lang="en-US"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dirty="0">
                          <a:effectLst/>
                          <a:latin typeface="微软雅黑" panose="020B0503020204020204" pitchFamily="34" charset="-122"/>
                          <a:ea typeface="微软雅黑" panose="020B0503020204020204" pitchFamily="34" charset="-122"/>
                        </a:rPr>
                        <a:t>English Skills</a:t>
                      </a:r>
                      <a:endParaRPr lang="en-US" sz="1200" b="0" i="0" u="none" strike="noStrike" dirty="0">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a:effectLst/>
                          <a:latin typeface="微软雅黑" panose="020B0503020204020204" pitchFamily="34" charset="-122"/>
                          <a:ea typeface="微软雅黑" panose="020B0503020204020204" pitchFamily="34" charset="-122"/>
                        </a:rPr>
                        <a:t>English Skills</a:t>
                      </a:r>
                      <a:endParaRPr lang="en-US"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a:effectLst/>
                          <a:latin typeface="微软雅黑" panose="020B0503020204020204" pitchFamily="34" charset="-122"/>
                          <a:ea typeface="微软雅黑" panose="020B0503020204020204" pitchFamily="34" charset="-122"/>
                        </a:rPr>
                        <a:t>English Skills</a:t>
                      </a:r>
                      <a:endParaRPr lang="en-US"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a:effectLst/>
                          <a:latin typeface="微软雅黑" panose="020B0503020204020204" pitchFamily="34" charset="-122"/>
                          <a:ea typeface="微软雅黑" panose="020B0503020204020204" pitchFamily="34" charset="-122"/>
                        </a:rPr>
                        <a:t>Theme-based lecture, discussion</a:t>
                      </a:r>
                      <a:endParaRPr lang="en-US"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386029">
                <a:tc>
                  <a:txBody>
                    <a:bodyPr/>
                    <a:lstStyle/>
                    <a:p>
                      <a:pPr algn="ctr" fontAlgn="t"/>
                      <a:r>
                        <a:rPr lang="en-US" altLang="zh-CN" sz="1200" u="none" strike="noStrike">
                          <a:effectLst/>
                          <a:latin typeface="微软雅黑" panose="020B0503020204020204" pitchFamily="34" charset="-122"/>
                          <a:ea typeface="微软雅黑" panose="020B0503020204020204" pitchFamily="34" charset="-122"/>
                        </a:rPr>
                        <a:t>12:30-13:30</a:t>
                      </a:r>
                      <a:endParaRPr lang="en-US" altLang="zh-CN"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a:effectLst/>
                          <a:latin typeface="微软雅黑" panose="020B0503020204020204" pitchFamily="34" charset="-122"/>
                          <a:ea typeface="微软雅黑" panose="020B0503020204020204" pitchFamily="34" charset="-122"/>
                        </a:rPr>
                        <a:t>Lunch break</a:t>
                      </a:r>
                      <a:endParaRPr lang="en-US"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dirty="0">
                          <a:effectLst/>
                          <a:latin typeface="微软雅黑" panose="020B0503020204020204" pitchFamily="34" charset="-122"/>
                          <a:ea typeface="微软雅黑" panose="020B0503020204020204" pitchFamily="34" charset="-122"/>
                        </a:rPr>
                        <a:t>Lunch break</a:t>
                      </a:r>
                      <a:endParaRPr lang="en-US" sz="1200" b="0" i="0" u="none" strike="noStrike" dirty="0">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dirty="0">
                          <a:effectLst/>
                          <a:latin typeface="微软雅黑" panose="020B0503020204020204" pitchFamily="34" charset="-122"/>
                          <a:ea typeface="微软雅黑" panose="020B0503020204020204" pitchFamily="34" charset="-122"/>
                        </a:rPr>
                        <a:t>Lunch break</a:t>
                      </a:r>
                      <a:endParaRPr lang="en-US" sz="1200" b="0" i="0" u="none" strike="noStrike" dirty="0">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a:effectLst/>
                          <a:latin typeface="微软雅黑" panose="020B0503020204020204" pitchFamily="34" charset="-122"/>
                          <a:ea typeface="微软雅黑" panose="020B0503020204020204" pitchFamily="34" charset="-122"/>
                        </a:rPr>
                        <a:t>Lunch break</a:t>
                      </a:r>
                      <a:endParaRPr lang="en-US"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zh-CN" altLang="en-US" sz="1200" u="none" strike="noStrike">
                          <a:effectLst/>
                          <a:latin typeface="微软雅黑" panose="020B0503020204020204" pitchFamily="34" charset="-122"/>
                          <a:ea typeface="微软雅黑" panose="020B0503020204020204" pitchFamily="34" charset="-122"/>
                        </a:rPr>
                        <a:t>　</a:t>
                      </a:r>
                      <a:endParaRPr lang="zh-CN" altLang="en-US"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659692">
                <a:tc rowSpan="3">
                  <a:txBody>
                    <a:bodyPr/>
                    <a:lstStyle/>
                    <a:p>
                      <a:pPr algn="ctr" fontAlgn="t"/>
                      <a:r>
                        <a:rPr lang="en-US" altLang="zh-CN" sz="1200" u="none" strike="noStrike">
                          <a:effectLst/>
                          <a:latin typeface="微软雅黑" panose="020B0503020204020204" pitchFamily="34" charset="-122"/>
                          <a:ea typeface="微软雅黑" panose="020B0503020204020204" pitchFamily="34" charset="-122"/>
                        </a:rPr>
                        <a:t>13:30-15:45</a:t>
                      </a:r>
                      <a:endParaRPr lang="en-US" altLang="zh-CN"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a:effectLst/>
                          <a:latin typeface="微软雅黑" panose="020B0503020204020204" pitchFamily="34" charset="-122"/>
                          <a:ea typeface="微软雅黑" panose="020B0503020204020204" pitchFamily="34" charset="-122"/>
                        </a:rPr>
                        <a:t>Afternoon class</a:t>
                      </a:r>
                      <a:endParaRPr lang="en-US"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a:effectLst/>
                          <a:latin typeface="微软雅黑" panose="020B0503020204020204" pitchFamily="34" charset="-122"/>
                          <a:ea typeface="微软雅黑" panose="020B0503020204020204" pitchFamily="34" charset="-122"/>
                        </a:rPr>
                        <a:t>Afternoon class</a:t>
                      </a:r>
                      <a:endParaRPr lang="en-US"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dirty="0">
                          <a:effectLst/>
                          <a:latin typeface="微软雅黑" panose="020B0503020204020204" pitchFamily="34" charset="-122"/>
                          <a:ea typeface="微软雅黑" panose="020B0503020204020204" pitchFamily="34" charset="-122"/>
                        </a:rPr>
                        <a:t>Afternoon class</a:t>
                      </a:r>
                      <a:endParaRPr lang="en-US" sz="1200" b="0" i="0" u="none" strike="noStrike" dirty="0">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dirty="0">
                          <a:effectLst/>
                          <a:latin typeface="微软雅黑" panose="020B0503020204020204" pitchFamily="34" charset="-122"/>
                          <a:ea typeface="微软雅黑" panose="020B0503020204020204" pitchFamily="34" charset="-122"/>
                        </a:rPr>
                        <a:t>Afternoon class</a:t>
                      </a:r>
                      <a:endParaRPr lang="en-US" sz="1200" b="0" i="0" u="none" strike="noStrike" dirty="0">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rowSpan="3">
                  <a:txBody>
                    <a:bodyPr/>
                    <a:lstStyle/>
                    <a:p>
                      <a:pPr algn="ctr" fontAlgn="t"/>
                      <a:r>
                        <a:rPr lang="zh-CN" altLang="en-US" sz="1200" u="none" strike="noStrike">
                          <a:effectLst/>
                          <a:latin typeface="微软雅黑" panose="020B0503020204020204" pitchFamily="34" charset="-122"/>
                          <a:ea typeface="微软雅黑" panose="020B0503020204020204" pitchFamily="34" charset="-122"/>
                        </a:rPr>
                        <a:t>　</a:t>
                      </a:r>
                      <a:endParaRPr lang="zh-CN" altLang="en-US"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982807">
                <a:tc vMerge="1">
                  <a:txBody>
                    <a:bodyPr/>
                    <a:lstStyle/>
                    <a:p>
                      <a:endParaRPr lang="zh-CN"/>
                    </a:p>
                  </a:txBody>
                  <a:tcPr/>
                </a:tc>
                <a:tc>
                  <a:txBody>
                    <a:bodyPr/>
                    <a:lstStyle/>
                    <a:p>
                      <a:pPr algn="ctr" fontAlgn="t"/>
                      <a:r>
                        <a:rPr lang="en-US" sz="1200" u="none" strike="noStrike">
                          <a:effectLst/>
                          <a:latin typeface="微软雅黑" panose="020B0503020204020204" pitchFamily="34" charset="-122"/>
                          <a:ea typeface="微软雅黑" panose="020B0503020204020204" pitchFamily="34" charset="-122"/>
                        </a:rPr>
                        <a:t>Theme-based group project</a:t>
                      </a:r>
                      <a:endParaRPr lang="en-US"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a:effectLst/>
                          <a:latin typeface="微软雅黑" panose="020B0503020204020204" pitchFamily="34" charset="-122"/>
                          <a:ea typeface="微软雅黑" panose="020B0503020204020204" pitchFamily="34" charset="-122"/>
                        </a:rPr>
                        <a:t>Theme-based group project</a:t>
                      </a:r>
                      <a:endParaRPr lang="en-US"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a:effectLst/>
                          <a:latin typeface="微软雅黑" panose="020B0503020204020204" pitchFamily="34" charset="-122"/>
                          <a:ea typeface="微软雅黑" panose="020B0503020204020204" pitchFamily="34" charset="-122"/>
                        </a:rPr>
                        <a:t>Theme-based group project</a:t>
                      </a:r>
                      <a:endParaRPr lang="en-US"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dirty="0">
                          <a:effectLst/>
                          <a:latin typeface="微软雅黑" panose="020B0503020204020204" pitchFamily="34" charset="-122"/>
                          <a:ea typeface="微软雅黑" panose="020B0503020204020204" pitchFamily="34" charset="-122"/>
                        </a:rPr>
                        <a:t>Theme-based group project</a:t>
                      </a:r>
                      <a:endParaRPr lang="en-US" sz="1200" b="0" i="0" u="none" strike="noStrike" dirty="0">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zh-CN"/>
                    </a:p>
                  </a:txBody>
                  <a:tcPr/>
                </a:tc>
              </a:tr>
              <a:tr h="700081">
                <a:tc vMerge="1">
                  <a:txBody>
                    <a:bodyPr/>
                    <a:lstStyle/>
                    <a:p>
                      <a:endParaRPr lang="zh-CN"/>
                    </a:p>
                  </a:txBody>
                  <a:tcPr/>
                </a:tc>
                <a:tc>
                  <a:txBody>
                    <a:bodyPr/>
                    <a:lstStyle/>
                    <a:p>
                      <a:pPr algn="ctr" fontAlgn="t"/>
                      <a:r>
                        <a:rPr lang="en-US" sz="1200" u="none" strike="noStrike">
                          <a:effectLst/>
                          <a:latin typeface="微软雅黑" panose="020B0503020204020204" pitchFamily="34" charset="-122"/>
                          <a:ea typeface="微软雅黑" panose="020B0503020204020204" pitchFamily="34" charset="-122"/>
                        </a:rPr>
                        <a:t>Introduction</a:t>
                      </a:r>
                      <a:endParaRPr lang="en-US" sz="1200" b="0" i="1"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a:effectLst/>
                          <a:latin typeface="微软雅黑" panose="020B0503020204020204" pitchFamily="34" charset="-122"/>
                          <a:ea typeface="微软雅黑" panose="020B0503020204020204" pitchFamily="34" charset="-122"/>
                        </a:rPr>
                        <a:t>Research &amp; Prep</a:t>
                      </a:r>
                      <a:endParaRPr lang="en-US" sz="1200" b="0" i="1"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a:effectLst/>
                          <a:latin typeface="微软雅黑" panose="020B0503020204020204" pitchFamily="34" charset="-122"/>
                          <a:ea typeface="微软雅黑" panose="020B0503020204020204" pitchFamily="34" charset="-122"/>
                        </a:rPr>
                        <a:t>Research &amp; Prep</a:t>
                      </a:r>
                      <a:endParaRPr lang="en-US" sz="1200" b="0" i="1"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dirty="0">
                          <a:effectLst/>
                          <a:latin typeface="微软雅黑" panose="020B0503020204020204" pitchFamily="34" charset="-122"/>
                          <a:ea typeface="微软雅黑" panose="020B0503020204020204" pitchFamily="34" charset="-122"/>
                        </a:rPr>
                        <a:t>Presentation, Assessment</a:t>
                      </a:r>
                      <a:endParaRPr lang="en-US" sz="1200" b="0" i="1" u="none" strike="noStrike" dirty="0">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zh-CN"/>
                    </a:p>
                  </a:txBody>
                  <a:tcPr/>
                </a:tc>
              </a:tr>
              <a:tr h="376966">
                <a:tc gridSpan="6">
                  <a:txBody>
                    <a:bodyPr/>
                    <a:lstStyle/>
                    <a:p>
                      <a:pPr algn="ctr" fontAlgn="ctr"/>
                      <a:r>
                        <a:rPr lang="zh-CN" altLang="en-US" sz="1200" b="1" u="none" strike="noStrike" dirty="0">
                          <a:solidFill>
                            <a:schemeClr val="bg1"/>
                          </a:solidFill>
                          <a:effectLst/>
                          <a:latin typeface="微软雅黑" panose="020B0503020204020204" pitchFamily="34" charset="-122"/>
                          <a:ea typeface="微软雅黑" panose="020B0503020204020204" pitchFamily="34" charset="-122"/>
                        </a:rPr>
                        <a:t>第四周的样本课程</a:t>
                      </a: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AA001"/>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386029">
                <a:tc>
                  <a:txBody>
                    <a:bodyPr/>
                    <a:lstStyle/>
                    <a:p>
                      <a:pPr algn="ctr" fontAlgn="b"/>
                      <a:r>
                        <a:rPr lang="zh-CN" altLang="en-US" sz="1200" u="none" strike="noStrike">
                          <a:effectLst/>
                          <a:latin typeface="微软雅黑" panose="020B0503020204020204" pitchFamily="34" charset="-122"/>
                          <a:ea typeface="微软雅黑" panose="020B0503020204020204" pitchFamily="34" charset="-122"/>
                        </a:rPr>
                        <a:t>　</a:t>
                      </a:r>
                      <a:endParaRPr lang="zh-CN" altLang="en-US" sz="1200" b="1"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微软雅黑" panose="020B0503020204020204" pitchFamily="34" charset="-122"/>
                          <a:ea typeface="微软雅黑" panose="020B0503020204020204" pitchFamily="34" charset="-122"/>
                        </a:rPr>
                        <a:t>Monday</a:t>
                      </a:r>
                      <a:endParaRPr lang="en-US" sz="1200" b="1"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微软雅黑" panose="020B0503020204020204" pitchFamily="34" charset="-122"/>
                          <a:ea typeface="微软雅黑" panose="020B0503020204020204" pitchFamily="34" charset="-122"/>
                        </a:rPr>
                        <a:t>Tuesday</a:t>
                      </a:r>
                      <a:endParaRPr lang="en-US" sz="1200" b="1"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微软雅黑" panose="020B0503020204020204" pitchFamily="34" charset="-122"/>
                          <a:ea typeface="微软雅黑" panose="020B0503020204020204" pitchFamily="34" charset="-122"/>
                        </a:rPr>
                        <a:t>Wednesday</a:t>
                      </a:r>
                      <a:endParaRPr lang="en-US" sz="1200" b="1"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微软雅黑" panose="020B0503020204020204" pitchFamily="34" charset="-122"/>
                          <a:ea typeface="微软雅黑" panose="020B0503020204020204" pitchFamily="34" charset="-122"/>
                        </a:rPr>
                        <a:t>Thursday</a:t>
                      </a:r>
                      <a:endParaRPr lang="en-US" sz="1200" b="1"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dirty="0">
                          <a:effectLst/>
                          <a:latin typeface="微软雅黑" panose="020B0503020204020204" pitchFamily="34" charset="-122"/>
                          <a:ea typeface="微软雅黑" panose="020B0503020204020204" pitchFamily="34" charset="-122"/>
                        </a:rPr>
                        <a:t>Friday</a:t>
                      </a:r>
                      <a:endParaRPr lang="en-US" sz="1200" b="1" i="0" u="none" strike="noStrike" dirty="0">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659692">
                <a:tc>
                  <a:txBody>
                    <a:bodyPr/>
                    <a:lstStyle/>
                    <a:p>
                      <a:pPr algn="ctr" fontAlgn="t"/>
                      <a:r>
                        <a:rPr lang="en-US" altLang="zh-CN" sz="1200" u="none" strike="noStrike">
                          <a:effectLst/>
                          <a:latin typeface="微软雅黑" panose="020B0503020204020204" pitchFamily="34" charset="-122"/>
                          <a:ea typeface="微软雅黑" panose="020B0503020204020204" pitchFamily="34" charset="-122"/>
                        </a:rPr>
                        <a:t>09:00-10:40</a:t>
                      </a:r>
                      <a:endParaRPr lang="en-US" altLang="zh-CN"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a:effectLst/>
                          <a:latin typeface="微软雅黑" panose="020B0503020204020204" pitchFamily="34" charset="-122"/>
                          <a:ea typeface="微软雅黑" panose="020B0503020204020204" pitchFamily="34" charset="-122"/>
                        </a:rPr>
                        <a:t>Morning class</a:t>
                      </a:r>
                      <a:endParaRPr lang="en-US"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a:effectLst/>
                          <a:latin typeface="微软雅黑" panose="020B0503020204020204" pitchFamily="34" charset="-122"/>
                          <a:ea typeface="微软雅黑" panose="020B0503020204020204" pitchFamily="34" charset="-122"/>
                        </a:rPr>
                        <a:t>Morning class</a:t>
                      </a:r>
                      <a:endParaRPr lang="en-US"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a:effectLst/>
                          <a:latin typeface="微软雅黑" panose="020B0503020204020204" pitchFamily="34" charset="-122"/>
                          <a:ea typeface="微软雅黑" panose="020B0503020204020204" pitchFamily="34" charset="-122"/>
                        </a:rPr>
                        <a:t>Morning class</a:t>
                      </a:r>
                      <a:endParaRPr lang="en-US"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a:effectLst/>
                          <a:latin typeface="微软雅黑" panose="020B0503020204020204" pitchFamily="34" charset="-122"/>
                          <a:ea typeface="微软雅黑" panose="020B0503020204020204" pitchFamily="34" charset="-122"/>
                        </a:rPr>
                        <a:t>Morning class</a:t>
                      </a:r>
                      <a:endParaRPr lang="en-US"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dirty="0">
                          <a:effectLst/>
                          <a:latin typeface="微软雅黑" panose="020B0503020204020204" pitchFamily="34" charset="-122"/>
                          <a:ea typeface="微软雅黑" panose="020B0503020204020204" pitchFamily="34" charset="-122"/>
                        </a:rPr>
                        <a:t>Morning class</a:t>
                      </a:r>
                      <a:endParaRPr lang="en-US" sz="1200" b="0" i="0" u="none" strike="noStrike" dirty="0">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659692">
                <a:tc>
                  <a:txBody>
                    <a:bodyPr/>
                    <a:lstStyle/>
                    <a:p>
                      <a:pPr algn="ctr" fontAlgn="t"/>
                      <a:r>
                        <a:rPr lang="en-US" altLang="zh-CN" sz="1200" u="none" strike="noStrike">
                          <a:effectLst/>
                          <a:latin typeface="微软雅黑" panose="020B0503020204020204" pitchFamily="34" charset="-122"/>
                          <a:ea typeface="微软雅黑" panose="020B0503020204020204" pitchFamily="34" charset="-122"/>
                        </a:rPr>
                        <a:t>10:50-12:00</a:t>
                      </a:r>
                      <a:endParaRPr lang="en-US" altLang="zh-CN"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a:effectLst/>
                          <a:latin typeface="微软雅黑" panose="020B0503020204020204" pitchFamily="34" charset="-122"/>
                          <a:ea typeface="微软雅黑" panose="020B0503020204020204" pitchFamily="34" charset="-122"/>
                        </a:rPr>
                        <a:t>Morning class</a:t>
                      </a:r>
                      <a:endParaRPr lang="en-US"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a:effectLst/>
                          <a:latin typeface="微软雅黑" panose="020B0503020204020204" pitchFamily="34" charset="-122"/>
                          <a:ea typeface="微软雅黑" panose="020B0503020204020204" pitchFamily="34" charset="-122"/>
                        </a:rPr>
                        <a:t>Morning class</a:t>
                      </a:r>
                      <a:endParaRPr lang="en-US"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a:effectLst/>
                          <a:latin typeface="微软雅黑" panose="020B0503020204020204" pitchFamily="34" charset="-122"/>
                          <a:ea typeface="微软雅黑" panose="020B0503020204020204" pitchFamily="34" charset="-122"/>
                        </a:rPr>
                        <a:t>Morning class</a:t>
                      </a:r>
                      <a:endParaRPr lang="en-US"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a:effectLst/>
                          <a:latin typeface="微软雅黑" panose="020B0503020204020204" pitchFamily="34" charset="-122"/>
                          <a:ea typeface="微软雅黑" panose="020B0503020204020204" pitchFamily="34" charset="-122"/>
                        </a:rPr>
                        <a:t>Morning class</a:t>
                      </a:r>
                      <a:endParaRPr lang="en-US"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dirty="0">
                          <a:effectLst/>
                          <a:latin typeface="微软雅黑" panose="020B0503020204020204" pitchFamily="34" charset="-122"/>
                          <a:ea typeface="微软雅黑" panose="020B0503020204020204" pitchFamily="34" charset="-122"/>
                        </a:rPr>
                        <a:t>Morning class</a:t>
                      </a:r>
                      <a:endParaRPr lang="en-US" sz="1200" b="0" i="0" u="none" strike="noStrike" dirty="0">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386029">
                <a:tc>
                  <a:txBody>
                    <a:bodyPr/>
                    <a:lstStyle/>
                    <a:p>
                      <a:pPr algn="ctr" fontAlgn="t"/>
                      <a:r>
                        <a:rPr lang="en-US" altLang="zh-CN" sz="1200" u="none" strike="noStrike">
                          <a:effectLst/>
                          <a:latin typeface="微软雅黑" panose="020B0503020204020204" pitchFamily="34" charset="-122"/>
                          <a:ea typeface="微软雅黑" panose="020B0503020204020204" pitchFamily="34" charset="-122"/>
                        </a:rPr>
                        <a:t>12:00-13:00</a:t>
                      </a:r>
                      <a:endParaRPr lang="en-US" altLang="zh-CN"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a:effectLst/>
                          <a:latin typeface="微软雅黑" panose="020B0503020204020204" pitchFamily="34" charset="-122"/>
                          <a:ea typeface="微软雅黑" panose="020B0503020204020204" pitchFamily="34" charset="-122"/>
                        </a:rPr>
                        <a:t>Lunch break</a:t>
                      </a:r>
                      <a:endParaRPr lang="en-US"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a:effectLst/>
                          <a:latin typeface="微软雅黑" panose="020B0503020204020204" pitchFamily="34" charset="-122"/>
                          <a:ea typeface="微软雅黑" panose="020B0503020204020204" pitchFamily="34" charset="-122"/>
                        </a:rPr>
                        <a:t>Lunch break</a:t>
                      </a:r>
                      <a:endParaRPr lang="en-US"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a:effectLst/>
                          <a:latin typeface="微软雅黑" panose="020B0503020204020204" pitchFamily="34" charset="-122"/>
                          <a:ea typeface="微软雅黑" panose="020B0503020204020204" pitchFamily="34" charset="-122"/>
                        </a:rPr>
                        <a:t>Lunch break</a:t>
                      </a:r>
                      <a:endParaRPr lang="en-US"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a:effectLst/>
                          <a:latin typeface="微软雅黑" panose="020B0503020204020204" pitchFamily="34" charset="-122"/>
                          <a:ea typeface="微软雅黑" panose="020B0503020204020204" pitchFamily="34" charset="-122"/>
                        </a:rPr>
                        <a:t>Lunch break</a:t>
                      </a:r>
                      <a:endParaRPr lang="en-US"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dirty="0">
                          <a:effectLst/>
                          <a:latin typeface="微软雅黑" panose="020B0503020204020204" pitchFamily="34" charset="-122"/>
                          <a:ea typeface="微软雅黑" panose="020B0503020204020204" pitchFamily="34" charset="-122"/>
                        </a:rPr>
                        <a:t>Lunch break</a:t>
                      </a:r>
                      <a:endParaRPr lang="en-US" sz="1200" b="0" i="0" u="none" strike="noStrike" dirty="0">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659692">
                <a:tc>
                  <a:txBody>
                    <a:bodyPr/>
                    <a:lstStyle/>
                    <a:p>
                      <a:pPr algn="ctr" fontAlgn="t"/>
                      <a:r>
                        <a:rPr lang="en-US" altLang="zh-CN" sz="1200" u="none" strike="noStrike">
                          <a:effectLst/>
                          <a:latin typeface="微软雅黑" panose="020B0503020204020204" pitchFamily="34" charset="-122"/>
                          <a:ea typeface="微软雅黑" panose="020B0503020204020204" pitchFamily="34" charset="-122"/>
                        </a:rPr>
                        <a:t>13:00-16:00</a:t>
                      </a:r>
                      <a:endParaRPr lang="en-US" altLang="zh-CN"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a:effectLst/>
                          <a:latin typeface="微软雅黑" panose="020B0503020204020204" pitchFamily="34" charset="-122"/>
                          <a:ea typeface="微软雅黑" panose="020B0503020204020204" pitchFamily="34" charset="-122"/>
                        </a:rPr>
                        <a:t>Afternoon class</a:t>
                      </a:r>
                      <a:endParaRPr lang="en-US"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a:effectLst/>
                          <a:latin typeface="微软雅黑" panose="020B0503020204020204" pitchFamily="34" charset="-122"/>
                          <a:ea typeface="微软雅黑" panose="020B0503020204020204" pitchFamily="34" charset="-122"/>
                        </a:rPr>
                        <a:t>Company Visit</a:t>
                      </a:r>
                      <a:endParaRPr lang="en-US"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a:effectLst/>
                          <a:latin typeface="微软雅黑" panose="020B0503020204020204" pitchFamily="34" charset="-122"/>
                          <a:ea typeface="微软雅黑" panose="020B0503020204020204" pitchFamily="34" charset="-122"/>
                        </a:rPr>
                        <a:t>Company Visit</a:t>
                      </a:r>
                      <a:endParaRPr lang="en-US"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a:effectLst/>
                          <a:latin typeface="微软雅黑" panose="020B0503020204020204" pitchFamily="34" charset="-122"/>
                          <a:ea typeface="微软雅黑" panose="020B0503020204020204" pitchFamily="34" charset="-122"/>
                        </a:rPr>
                        <a:t>Company Visit</a:t>
                      </a:r>
                      <a:endParaRPr lang="en-US" sz="1200" b="0" i="0" u="none" strike="noStrike">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n-US" sz="1200" u="none" strike="noStrike" dirty="0">
                          <a:effectLst/>
                          <a:latin typeface="微软雅黑" panose="020B0503020204020204" pitchFamily="34" charset="-122"/>
                          <a:ea typeface="微软雅黑" panose="020B0503020204020204" pitchFamily="34" charset="-122"/>
                        </a:rPr>
                        <a:t>Company Visit</a:t>
                      </a:r>
                      <a:endParaRPr lang="en-US" sz="1200" b="0" i="0" u="none" strike="noStrike" dirty="0">
                        <a:solidFill>
                          <a:srgbClr val="222222"/>
                        </a:solidFill>
                        <a:effectLst/>
                        <a:latin typeface="微软雅黑" panose="020B0503020204020204" pitchFamily="34" charset="-122"/>
                        <a:ea typeface="微软雅黑" panose="020B0503020204020204" pitchFamily="34" charset="-122"/>
                      </a:endParaRPr>
                    </a:p>
                  </a:txBody>
                  <a:tcPr marL="4592" marR="4592" marT="459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3" name="矩形 2"/>
          <p:cNvSpPr/>
          <p:nvPr/>
        </p:nvSpPr>
        <p:spPr>
          <a:xfrm>
            <a:off x="0" y="-1"/>
            <a:ext cx="6858000" cy="41325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矩形 3"/>
          <p:cNvSpPr/>
          <p:nvPr/>
        </p:nvSpPr>
        <p:spPr>
          <a:xfrm>
            <a:off x="166869" y="78674"/>
            <a:ext cx="4043182" cy="261610"/>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zh-CN" altLang="en-US" sz="1100" dirty="0">
                <a:solidFill>
                  <a:schemeClr val="accent1">
                    <a:lumMod val="50000"/>
                  </a:schemeClr>
                </a:solidFill>
                <a:ea typeface="微软雅黑" panose="020B0503020204020204" pitchFamily="34" charset="-122"/>
              </a:rPr>
              <a:t>不列颠哥伦比亚大学</a:t>
            </a:r>
            <a:r>
              <a:rPr lang="en-US" altLang="zh-CN" sz="1100" dirty="0">
                <a:solidFill>
                  <a:schemeClr val="accent1">
                    <a:lumMod val="50000"/>
                  </a:schemeClr>
                </a:solidFill>
                <a:ea typeface="微软雅黑" panose="020B0503020204020204" pitchFamily="34" charset="-122"/>
              </a:rPr>
              <a:t>-</a:t>
            </a:r>
            <a:r>
              <a:rPr lang="zh-CN" altLang="en-US" sz="1100" dirty="0">
                <a:solidFill>
                  <a:schemeClr val="accent1">
                    <a:lumMod val="50000"/>
                  </a:schemeClr>
                </a:solidFill>
                <a:ea typeface="微软雅黑" panose="020B0503020204020204" pitchFamily="34" charset="-122"/>
              </a:rPr>
              <a:t>海外职业规划课程（</a:t>
            </a:r>
            <a:r>
              <a:rPr lang="en-US" altLang="zh-CN" sz="1100" dirty="0">
                <a:solidFill>
                  <a:schemeClr val="accent1">
                    <a:lumMod val="50000"/>
                  </a:schemeClr>
                </a:solidFill>
                <a:ea typeface="微软雅黑" panose="020B0503020204020204" pitchFamily="34" charset="-122"/>
              </a:rPr>
              <a:t>UBC/EGC/2018/</a:t>
            </a:r>
            <a:r>
              <a:rPr lang="zh-CN" altLang="en-US" sz="1100" dirty="0">
                <a:solidFill>
                  <a:schemeClr val="accent1">
                    <a:lumMod val="50000"/>
                  </a:schemeClr>
                </a:solidFill>
                <a:ea typeface="微软雅黑" panose="020B0503020204020204" pitchFamily="34" charset="-122"/>
              </a:rPr>
              <a:t>冬）</a:t>
            </a:r>
          </a:p>
        </p:txBody>
      </p:sp>
      <p:sp>
        <p:nvSpPr>
          <p:cNvPr id="5" name="矩形 4"/>
          <p:cNvSpPr/>
          <p:nvPr/>
        </p:nvSpPr>
        <p:spPr>
          <a:xfrm>
            <a:off x="4345024" y="68425"/>
            <a:ext cx="623570" cy="291828"/>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搜 索</a:t>
            </a:r>
            <a:endParaRPr lang="zh-CN" altLang="en-US" sz="1100" dirty="0">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147046" y="447725"/>
          <a:ext cx="4850404" cy="297691"/>
        </p:xfrm>
        <a:graphic>
          <a:graphicData uri="http://schemas.openxmlformats.org/drawingml/2006/table">
            <a:tbl>
              <a:tblPr firstRow="1" bandRow="1">
                <a:tableStyleId>{5C22544A-7EE6-4342-B048-85BDC9FD1C3A}</a:tableStyleId>
              </a:tblPr>
              <a:tblGrid>
                <a:gridCol w="1212601"/>
                <a:gridCol w="1212601"/>
                <a:gridCol w="1212601"/>
                <a:gridCol w="1212601"/>
              </a:tblGrid>
              <a:tr h="297691">
                <a:tc>
                  <a:txBody>
                    <a:bodyPr/>
                    <a:lstStyle/>
                    <a:p>
                      <a:pPr algn="ctr"/>
                      <a:r>
                        <a:rPr lang="en-US" altLang="zh-CN" dirty="0" smtClean="0">
                          <a:solidFill>
                            <a:schemeClr val="accent1">
                              <a:lumMod val="75000"/>
                            </a:schemeClr>
                          </a:solidFill>
                          <a:ea typeface="微软雅黑" panose="020B0503020204020204" pitchFamily="34" charset="-122"/>
                        </a:rPr>
                        <a:t>Study</a:t>
                      </a:r>
                      <a:endParaRPr lang="zh-CN" altLang="en-US" dirty="0">
                        <a:solidFill>
                          <a:schemeClr val="accent1">
                            <a:lumMod val="75000"/>
                          </a:schemeClr>
                        </a:solidFill>
                        <a:ea typeface="微软雅黑" panose="020B0503020204020204" pitchFamily="34" charset="-122"/>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altLang="zh-CN" dirty="0" smtClean="0">
                          <a:solidFill>
                            <a:schemeClr val="tx2">
                              <a:lumMod val="75000"/>
                            </a:schemeClr>
                          </a:solidFill>
                          <a:ea typeface="微软雅黑" panose="020B0503020204020204" pitchFamily="34" charset="-122"/>
                        </a:rPr>
                        <a:t>Life</a:t>
                      </a:r>
                      <a:endParaRPr lang="zh-CN" altLang="en-US" dirty="0">
                        <a:solidFill>
                          <a:schemeClr val="tx2">
                            <a:lumMod val="75000"/>
                          </a:schemeClr>
                        </a:solidFill>
                        <a:ea typeface="微软雅黑" panose="020B0503020204020204" pitchFamily="34" charset="-122"/>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dirty="0" smtClean="0">
                          <a:solidFill>
                            <a:schemeClr val="tx2">
                              <a:lumMod val="75000"/>
                            </a:schemeClr>
                          </a:solidFill>
                          <a:ea typeface="微软雅黑" panose="020B0503020204020204" pitchFamily="34" charset="-122"/>
                        </a:rPr>
                        <a:t>Fee</a:t>
                      </a:r>
                      <a:endParaRPr lang="zh-CN" altLang="en-US" dirty="0">
                        <a:solidFill>
                          <a:schemeClr val="tx2">
                            <a:lumMod val="75000"/>
                          </a:schemeClr>
                        </a:solidFill>
                        <a:ea typeface="微软雅黑" panose="020B0503020204020204" pitchFamily="34" charset="-122"/>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dirty="0" smtClean="0">
                          <a:solidFill>
                            <a:schemeClr val="tx2">
                              <a:lumMod val="75000"/>
                            </a:schemeClr>
                          </a:solidFill>
                          <a:ea typeface="微软雅黑" panose="020B0503020204020204" pitchFamily="34" charset="-122"/>
                        </a:rPr>
                        <a:t>Sign up</a:t>
                      </a:r>
                      <a:endParaRPr lang="zh-CN" altLang="en-US" dirty="0">
                        <a:solidFill>
                          <a:schemeClr val="tx2">
                            <a:lumMod val="75000"/>
                          </a:schemeClr>
                        </a:solidFill>
                        <a:ea typeface="微软雅黑" panose="020B0503020204020204" pitchFamily="34" charset="-122"/>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4558" t="4558" r="4558" b="4558"/>
          <a:stretch>
            <a:fillRect/>
          </a:stretch>
        </p:blipFill>
        <p:spPr>
          <a:xfrm>
            <a:off x="5173699" y="-1636"/>
            <a:ext cx="1427713" cy="4278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矩形 60"/>
          <p:cNvSpPr/>
          <p:nvPr/>
        </p:nvSpPr>
        <p:spPr>
          <a:xfrm>
            <a:off x="4601073" y="958238"/>
            <a:ext cx="2175629" cy="16739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3" name="矩形 62"/>
          <p:cNvSpPr/>
          <p:nvPr/>
        </p:nvSpPr>
        <p:spPr>
          <a:xfrm>
            <a:off x="4675281" y="965784"/>
            <a:ext cx="1343638" cy="400110"/>
          </a:xfrm>
          <a:prstGeom prst="rect">
            <a:avLst/>
          </a:prstGeom>
          <a:noFill/>
        </p:spPr>
        <p:txBody>
          <a:bodyPr wrap="none" lIns="91440" tIns="45720" rIns="91440" bIns="45720">
            <a:spAutoFit/>
          </a:bodyPr>
          <a:lstStyle/>
          <a:p>
            <a:pPr algn="ctr"/>
            <a:r>
              <a:rPr lang="en-US" altLang="zh-CN" sz="2000" b="1" cap="none" spc="0" dirty="0" smtClean="0">
                <a:ln w="0"/>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Life Detail</a:t>
            </a:r>
            <a:endParaRPr lang="zh-CN" altLang="en-US" sz="2000" b="1" cap="none" spc="0" dirty="0">
              <a:ln w="0"/>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8" name="矩形 137"/>
          <p:cNvSpPr/>
          <p:nvPr/>
        </p:nvSpPr>
        <p:spPr>
          <a:xfrm>
            <a:off x="4601073" y="3622040"/>
            <a:ext cx="2175510" cy="16691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9" name="矩形 138"/>
          <p:cNvSpPr/>
          <p:nvPr/>
        </p:nvSpPr>
        <p:spPr>
          <a:xfrm>
            <a:off x="4675281" y="3595870"/>
            <a:ext cx="1611531" cy="400110"/>
          </a:xfrm>
          <a:prstGeom prst="rect">
            <a:avLst/>
          </a:prstGeom>
          <a:noFill/>
        </p:spPr>
        <p:txBody>
          <a:bodyPr wrap="none" lIns="91440" tIns="45720" rIns="91440" bIns="45720">
            <a:spAutoFit/>
          </a:bodyPr>
          <a:lstStyle/>
          <a:p>
            <a:pPr algn="ctr"/>
            <a:r>
              <a:rPr lang="en-US" altLang="zh-CN" sz="2000" b="1" dirty="0" smtClean="0">
                <a:ln w="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rPr>
              <a:t>Program Fee</a:t>
            </a:r>
            <a:endParaRPr lang="zh-CN" altLang="en-US" sz="2000" b="1" cap="none" spc="0" dirty="0">
              <a:ln w="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p:cNvSpPr/>
          <p:nvPr/>
        </p:nvSpPr>
        <p:spPr>
          <a:xfrm>
            <a:off x="4959409" y="4323531"/>
            <a:ext cx="1458838" cy="584775"/>
          </a:xfrm>
          <a:prstGeom prst="rect">
            <a:avLst/>
          </a:prstGeom>
          <a:noFill/>
        </p:spPr>
        <p:txBody>
          <a:bodyPr wrap="square" lIns="91440" tIns="45720" rIns="91440" bIns="45720">
            <a:spAutoFit/>
          </a:bodyPr>
          <a:lstStyle/>
          <a:p>
            <a:r>
              <a:rPr lang="en-US" altLang="zh-CN" sz="3200" dirty="0" smtClean="0">
                <a:ln w="0"/>
                <a:solidFill>
                  <a:schemeClr val="accent5">
                    <a:lumMod val="75000"/>
                  </a:schemeClr>
                </a:solidFill>
                <a:latin typeface="Impact" panose="020B0806030902050204" pitchFamily="34" charset="0"/>
                <a:ea typeface="微软雅黑" panose="020B0503020204020204" pitchFamily="34" charset="-122"/>
              </a:rPr>
              <a:t>$ 5980</a:t>
            </a:r>
          </a:p>
        </p:txBody>
      </p:sp>
      <p:sp>
        <p:nvSpPr>
          <p:cNvPr id="158" name="矩形 157"/>
          <p:cNvSpPr/>
          <p:nvPr/>
        </p:nvSpPr>
        <p:spPr>
          <a:xfrm>
            <a:off x="4675281" y="4971099"/>
            <a:ext cx="1511889" cy="276999"/>
          </a:xfrm>
          <a:prstGeom prst="rect">
            <a:avLst/>
          </a:prstGeom>
          <a:noFill/>
        </p:spPr>
        <p:txBody>
          <a:bodyPr wrap="none" lIns="91440" tIns="45720" rIns="91440" bIns="45720">
            <a:spAutoFit/>
          </a:bodyPr>
          <a:lstStyle/>
          <a:p>
            <a:r>
              <a:rPr lang="en-US" altLang="zh-CN" sz="1200" dirty="0" smtClean="0">
                <a:ln w="0"/>
                <a:solidFill>
                  <a:schemeClr val="tx1">
                    <a:lumMod val="65000"/>
                    <a:lumOff val="35000"/>
                  </a:schemeClr>
                </a:solidFill>
                <a:ea typeface="微软雅黑" panose="020B0503020204020204" pitchFamily="34" charset="-122"/>
                <a:cs typeface="Times New Roman" panose="02020603050405020304" pitchFamily="18" charset="0"/>
              </a:rPr>
              <a:t>Note</a:t>
            </a:r>
            <a:r>
              <a:rPr lang="en-US" altLang="zh-CN" sz="1200" dirty="0">
                <a:ln w="0"/>
                <a:solidFill>
                  <a:schemeClr val="tx1">
                    <a:lumMod val="65000"/>
                    <a:lumOff val="35000"/>
                  </a:schemeClr>
                </a:solidFill>
                <a:ea typeface="微软雅黑" panose="020B0503020204020204" pitchFamily="34" charset="-122"/>
                <a:cs typeface="Times New Roman" panose="02020603050405020304" pitchFamily="18" charset="0"/>
              </a:rPr>
              <a:t>: </a:t>
            </a:r>
            <a:r>
              <a:rPr lang="zh-CN" altLang="en-US" sz="1050" dirty="0">
                <a:ln w="0"/>
                <a:solidFill>
                  <a:schemeClr val="tx1">
                    <a:lumMod val="65000"/>
                    <a:lumOff val="35000"/>
                  </a:schemeClr>
                </a:solidFill>
                <a:ea typeface="微软雅黑" panose="020B0503020204020204" pitchFamily="34" charset="-122"/>
                <a:cs typeface="Times New Roman" panose="02020603050405020304" pitchFamily="18" charset="0"/>
              </a:rPr>
              <a:t>全日制在校</a:t>
            </a:r>
            <a:r>
              <a:rPr lang="zh-CN" altLang="en-US" sz="1050" dirty="0" smtClean="0">
                <a:ln w="0"/>
                <a:solidFill>
                  <a:schemeClr val="tx1">
                    <a:lumMod val="65000"/>
                    <a:lumOff val="35000"/>
                  </a:schemeClr>
                </a:solidFill>
                <a:ea typeface="微软雅黑" panose="020B0503020204020204" pitchFamily="34" charset="-122"/>
                <a:cs typeface="Times New Roman" panose="02020603050405020304" pitchFamily="18" charset="0"/>
              </a:rPr>
              <a:t>学生</a:t>
            </a:r>
            <a:endParaRPr lang="zh-CN" altLang="en-US" sz="1400" b="0" cap="none" spc="0" dirty="0">
              <a:ln w="0"/>
              <a:solidFill>
                <a:schemeClr val="tx1">
                  <a:lumMod val="65000"/>
                  <a:lumOff val="35000"/>
                </a:schemeClr>
              </a:solidFill>
              <a:ea typeface="微软雅黑" panose="020B0503020204020204" pitchFamily="34" charset="-122"/>
              <a:cs typeface="Times New Roman" panose="02020603050405020304" pitchFamily="18" charset="0"/>
            </a:endParaRPr>
          </a:p>
        </p:txBody>
      </p:sp>
      <p:sp>
        <p:nvSpPr>
          <p:cNvPr id="162" name="矩形 161"/>
          <p:cNvSpPr/>
          <p:nvPr/>
        </p:nvSpPr>
        <p:spPr>
          <a:xfrm>
            <a:off x="137881" y="5630334"/>
            <a:ext cx="1619354" cy="400110"/>
          </a:xfrm>
          <a:prstGeom prst="rect">
            <a:avLst/>
          </a:prstGeom>
          <a:noFill/>
        </p:spPr>
        <p:txBody>
          <a:bodyPr wrap="none" lIns="91440" tIns="45720" rIns="91440" bIns="45720">
            <a:spAutoFit/>
          </a:bodyPr>
          <a:lstStyle/>
          <a:p>
            <a:pPr algn="ctr"/>
            <a:r>
              <a:rPr lang="en-US" altLang="zh-CN" sz="2000" b="1" cap="none" spc="0" dirty="0" smtClean="0">
                <a:ln w="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Qualification</a:t>
            </a:r>
            <a:endParaRPr lang="zh-CN" altLang="en-US" sz="2000" b="1" cap="none" spc="0" dirty="0">
              <a:ln w="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163" name="表格 162"/>
          <p:cNvGraphicFramePr>
            <a:graphicFrameLocks noGrp="1"/>
          </p:cNvGraphicFramePr>
          <p:nvPr/>
        </p:nvGraphicFramePr>
        <p:xfrm>
          <a:off x="116358" y="6024170"/>
          <a:ext cx="4361564" cy="771870"/>
        </p:xfrm>
        <a:graphic>
          <a:graphicData uri="http://schemas.openxmlformats.org/drawingml/2006/table">
            <a:tbl>
              <a:tblPr>
                <a:tableStyleId>{5C22544A-7EE6-4342-B048-85BDC9FD1C3A}</a:tableStyleId>
              </a:tblPr>
              <a:tblGrid>
                <a:gridCol w="872036"/>
                <a:gridCol w="872728"/>
                <a:gridCol w="872036"/>
                <a:gridCol w="872036"/>
                <a:gridCol w="872728"/>
              </a:tblGrid>
              <a:tr h="386266">
                <a:tc>
                  <a:txBody>
                    <a:bodyPr/>
                    <a:lstStyle/>
                    <a:p>
                      <a:pPr marL="0" algn="ctr" defTabSz="914400" rtl="0" eaLnBrk="1" fontAlgn="b" latinLnBrk="0" hangingPunct="1">
                        <a:lnSpc>
                          <a:spcPct val="150000"/>
                        </a:lnSpc>
                      </a:pPr>
                      <a:r>
                        <a:rPr lang="zh-CN" altLang="en-US" sz="1400" b="1" kern="1200" dirty="0">
                          <a:solidFill>
                            <a:schemeClr val="bg1"/>
                          </a:solidFill>
                          <a:latin typeface="微软雅黑" panose="020B0503020204020204" pitchFamily="34" charset="-122"/>
                          <a:ea typeface="微软雅黑" panose="020B0503020204020204" pitchFamily="34" charset="-122"/>
                          <a:cs typeface="+mn-cs"/>
                        </a:rPr>
                        <a:t>项目</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ctr" defTabSz="914400" rtl="0" eaLnBrk="1" fontAlgn="b" latinLnBrk="0" hangingPunct="1">
                        <a:lnSpc>
                          <a:spcPct val="150000"/>
                        </a:lnSpc>
                      </a:pPr>
                      <a:r>
                        <a:rPr lang="en-US" sz="1400" b="1" kern="1200" dirty="0">
                          <a:solidFill>
                            <a:schemeClr val="bg1"/>
                          </a:solidFill>
                          <a:latin typeface="微软雅黑" panose="020B0503020204020204" pitchFamily="34" charset="-122"/>
                          <a:ea typeface="微软雅黑" panose="020B0503020204020204" pitchFamily="34" charset="-122"/>
                          <a:cs typeface="+mn-cs"/>
                        </a:rPr>
                        <a:t>GPA</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ctr" defTabSz="914400" rtl="0" eaLnBrk="1" fontAlgn="b" latinLnBrk="0" hangingPunct="1">
                        <a:lnSpc>
                          <a:spcPct val="150000"/>
                        </a:lnSpc>
                      </a:pPr>
                      <a:r>
                        <a:rPr lang="zh-CN" altLang="en-US" sz="1400" b="1" kern="1200" dirty="0">
                          <a:solidFill>
                            <a:schemeClr val="bg1"/>
                          </a:solidFill>
                          <a:latin typeface="微软雅黑" panose="020B0503020204020204" pitchFamily="34" charset="-122"/>
                          <a:ea typeface="微软雅黑" panose="020B0503020204020204" pitchFamily="34" charset="-122"/>
                          <a:cs typeface="+mn-cs"/>
                        </a:rPr>
                        <a:t>托福</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ctr" defTabSz="914400" rtl="0" eaLnBrk="1" fontAlgn="b" latinLnBrk="0" hangingPunct="1">
                        <a:lnSpc>
                          <a:spcPct val="150000"/>
                        </a:lnSpc>
                      </a:pPr>
                      <a:r>
                        <a:rPr lang="zh-CN" altLang="en-US" sz="1400" b="1" kern="1200" dirty="0">
                          <a:solidFill>
                            <a:schemeClr val="bg1"/>
                          </a:solidFill>
                          <a:latin typeface="微软雅黑" panose="020B0503020204020204" pitchFamily="34" charset="-122"/>
                          <a:ea typeface="微软雅黑" panose="020B0503020204020204" pitchFamily="34" charset="-122"/>
                          <a:cs typeface="+mn-cs"/>
                        </a:rPr>
                        <a:t>雅思</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ctr" defTabSz="914400" rtl="0" eaLnBrk="1" fontAlgn="b" latinLnBrk="0" hangingPunct="1">
                        <a:lnSpc>
                          <a:spcPct val="150000"/>
                        </a:lnSpc>
                      </a:pPr>
                      <a:r>
                        <a:rPr lang="en-US" sz="1400" b="1" kern="1200" dirty="0" smtClean="0">
                          <a:solidFill>
                            <a:schemeClr val="bg1"/>
                          </a:solidFill>
                          <a:latin typeface="微软雅黑" panose="020B0503020204020204" pitchFamily="34" charset="-122"/>
                          <a:ea typeface="微软雅黑" panose="020B0503020204020204" pitchFamily="34" charset="-122"/>
                          <a:cs typeface="+mn-cs"/>
                        </a:rPr>
                        <a:t>CET-4/6</a:t>
                      </a:r>
                      <a:endParaRPr lang="en-US" sz="1400" b="1" kern="1200" dirty="0">
                        <a:solidFill>
                          <a:schemeClr val="bg1"/>
                        </a:solidFill>
                        <a:latin typeface="微软雅黑" panose="020B0503020204020204" pitchFamily="34" charset="-122"/>
                        <a:ea typeface="微软雅黑" panose="020B0503020204020204" pitchFamily="34" charset="-122"/>
                        <a:cs typeface="+mn-cs"/>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r>
              <a:tr h="385604">
                <a:tc>
                  <a:txBody>
                    <a:bodyPr/>
                    <a:lstStyle/>
                    <a:p>
                      <a:pPr marL="0" algn="ctr" defTabSz="914400" rtl="0" eaLnBrk="1" fontAlgn="b" latinLnBrk="0" hangingPunct="1">
                        <a:lnSpc>
                          <a:spcPct val="150000"/>
                        </a:lnSpc>
                      </a:pPr>
                      <a:r>
                        <a:rPr lang="zh-CN" altLang="en-US" sz="1200" kern="1200" dirty="0" smtClean="0">
                          <a:solidFill>
                            <a:schemeClr val="dk1"/>
                          </a:solidFill>
                          <a:latin typeface="微软雅黑" panose="020B0503020204020204" pitchFamily="34" charset="-122"/>
                          <a:ea typeface="微软雅黑" panose="020B0503020204020204" pitchFamily="34" charset="-122"/>
                          <a:cs typeface="+mn-cs"/>
                        </a:rPr>
                        <a:t>定制</a:t>
                      </a:r>
                      <a:endParaRPr lang="en-US" sz="1200" kern="1200" dirty="0">
                        <a:solidFill>
                          <a:schemeClr val="dk1"/>
                        </a:solidFill>
                        <a:latin typeface="微软雅黑" panose="020B0503020204020204" pitchFamily="34" charset="-122"/>
                        <a:ea typeface="微软雅黑" panose="020B0503020204020204" pitchFamily="34" charset="-122"/>
                        <a:cs typeface="+mn-cs"/>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50000"/>
                        </a:lnSpc>
                      </a:pPr>
                      <a:r>
                        <a:rPr lang="en-US" altLang="zh-CN" sz="1400" kern="1200" dirty="0" smtClean="0">
                          <a:solidFill>
                            <a:schemeClr val="dk1"/>
                          </a:solidFill>
                          <a:latin typeface="微软雅黑" panose="020B0503020204020204" pitchFamily="34" charset="-122"/>
                          <a:ea typeface="微软雅黑" panose="020B0503020204020204" pitchFamily="34" charset="-122"/>
                          <a:cs typeface="+mn-cs"/>
                        </a:rPr>
                        <a:t>-</a:t>
                      </a:r>
                      <a:endParaRPr lang="en-US" altLang="zh-CN" sz="1400" kern="1200" dirty="0">
                        <a:solidFill>
                          <a:schemeClr val="dk1"/>
                        </a:solidFill>
                        <a:latin typeface="微软雅黑" panose="020B0503020204020204" pitchFamily="34" charset="-122"/>
                        <a:ea typeface="微软雅黑" panose="020B0503020204020204" pitchFamily="34" charset="-122"/>
                        <a:cs typeface="+mn-cs"/>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50000"/>
                        </a:lnSpc>
                      </a:pPr>
                      <a:r>
                        <a:rPr lang="en-US" altLang="zh-CN" sz="1400" kern="1200" dirty="0" smtClean="0">
                          <a:solidFill>
                            <a:schemeClr val="dk1"/>
                          </a:solidFill>
                          <a:latin typeface="微软雅黑" panose="020B0503020204020204" pitchFamily="34" charset="-122"/>
                          <a:ea typeface="微软雅黑" panose="020B0503020204020204" pitchFamily="34" charset="-122"/>
                          <a:cs typeface="+mn-cs"/>
                        </a:rPr>
                        <a:t>-</a:t>
                      </a:r>
                      <a:endParaRPr lang="en-US" altLang="zh-CN" sz="1400" kern="1200" dirty="0">
                        <a:solidFill>
                          <a:schemeClr val="dk1"/>
                        </a:solidFill>
                        <a:latin typeface="微软雅黑" panose="020B0503020204020204" pitchFamily="34" charset="-122"/>
                        <a:ea typeface="微软雅黑" panose="020B0503020204020204" pitchFamily="34" charset="-122"/>
                        <a:cs typeface="+mn-cs"/>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50000"/>
                        </a:lnSpc>
                      </a:pPr>
                      <a:r>
                        <a:rPr lang="en-US" altLang="zh-CN" sz="1400" kern="1200" dirty="0" smtClean="0">
                          <a:solidFill>
                            <a:schemeClr val="dk1"/>
                          </a:solidFill>
                          <a:latin typeface="微软雅黑" panose="020B0503020204020204" pitchFamily="34" charset="-122"/>
                          <a:ea typeface="微软雅黑" panose="020B0503020204020204" pitchFamily="34" charset="-122"/>
                          <a:cs typeface="+mn-cs"/>
                        </a:rPr>
                        <a:t>-</a:t>
                      </a:r>
                      <a:endParaRPr lang="en-US" altLang="zh-CN" sz="1400" kern="1200" dirty="0">
                        <a:solidFill>
                          <a:schemeClr val="dk1"/>
                        </a:solidFill>
                        <a:latin typeface="微软雅黑" panose="020B0503020204020204" pitchFamily="34" charset="-122"/>
                        <a:ea typeface="微软雅黑" panose="020B0503020204020204" pitchFamily="34" charset="-122"/>
                        <a:cs typeface="+mn-cs"/>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50000"/>
                        </a:lnSpc>
                      </a:pPr>
                      <a:r>
                        <a:rPr lang="en-US" altLang="zh-CN" sz="1400" kern="1200" dirty="0" smtClean="0">
                          <a:solidFill>
                            <a:schemeClr val="dk1"/>
                          </a:solidFill>
                          <a:latin typeface="微软雅黑" panose="020B0503020204020204" pitchFamily="34" charset="-122"/>
                          <a:ea typeface="微软雅黑" panose="020B0503020204020204" pitchFamily="34" charset="-122"/>
                          <a:cs typeface="+mn-cs"/>
                        </a:rPr>
                        <a:t>-</a:t>
                      </a:r>
                      <a:endParaRPr lang="en-US" altLang="zh-CN" sz="1400" kern="1200" dirty="0">
                        <a:solidFill>
                          <a:schemeClr val="dk1"/>
                        </a:solidFill>
                        <a:latin typeface="微软雅黑" panose="020B0503020204020204" pitchFamily="34" charset="-122"/>
                        <a:ea typeface="微软雅黑" panose="020B0503020204020204" pitchFamily="34" charset="-122"/>
                        <a:cs typeface="+mn-cs"/>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5" name="矩形 164"/>
          <p:cNvSpPr/>
          <p:nvPr/>
        </p:nvSpPr>
        <p:spPr>
          <a:xfrm>
            <a:off x="118745" y="7279640"/>
            <a:ext cx="4402455" cy="2321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66" name="矩形 165"/>
          <p:cNvSpPr/>
          <p:nvPr/>
        </p:nvSpPr>
        <p:spPr>
          <a:xfrm>
            <a:off x="4592320" y="7279005"/>
            <a:ext cx="2162175" cy="24364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67" name="矩形 166"/>
          <p:cNvSpPr/>
          <p:nvPr/>
        </p:nvSpPr>
        <p:spPr>
          <a:xfrm>
            <a:off x="147239" y="6844114"/>
            <a:ext cx="1627369" cy="400110"/>
          </a:xfrm>
          <a:prstGeom prst="rect">
            <a:avLst/>
          </a:prstGeom>
          <a:noFill/>
        </p:spPr>
        <p:txBody>
          <a:bodyPr wrap="none" lIns="91440" tIns="45720" rIns="91440" bIns="45720">
            <a:spAutoFit/>
          </a:bodyPr>
          <a:lstStyle/>
          <a:p>
            <a:pPr algn="ctr"/>
            <a:r>
              <a:rPr lang="en-US" altLang="zh-CN" sz="2000" b="1" dirty="0">
                <a:ln w="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rPr>
              <a:t>Material List</a:t>
            </a:r>
            <a:endParaRPr lang="zh-CN" altLang="en-US" sz="2000" b="1" dirty="0">
              <a:ln w="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6" name="文本框 105"/>
          <p:cNvSpPr txBox="1"/>
          <p:nvPr/>
        </p:nvSpPr>
        <p:spPr>
          <a:xfrm>
            <a:off x="232512" y="7352513"/>
            <a:ext cx="4206623" cy="854080"/>
          </a:xfrm>
          <a:prstGeom prst="rect">
            <a:avLst/>
          </a:prstGeom>
          <a:noFill/>
        </p:spPr>
        <p:txBody>
          <a:bodyPr wrap="square" rtlCol="0">
            <a:spAutoFit/>
          </a:bodyPr>
          <a:lstStyle/>
          <a:p>
            <a:pPr marL="179705" indent="-179705">
              <a:lnSpc>
                <a:spcPct val="150000"/>
              </a:lnSpc>
              <a:buFont typeface="Arial" panose="020B0604020202020204" pitchFamily="34" charset="0"/>
              <a:buChar char="•"/>
            </a:pPr>
            <a:r>
              <a:rPr lang="zh-CN" altLang="en-US" sz="11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在线项目报名表</a:t>
            </a:r>
            <a:endParaRPr lang="zh-CN" altLang="en-US" sz="1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9705" indent="-179705">
              <a:lnSpc>
                <a:spcPct val="150000"/>
              </a:lnSpc>
              <a:buFont typeface="Arial" panose="020B0604020202020204" pitchFamily="34" charset="0"/>
              <a:buChar char="•"/>
            </a:pPr>
            <a:r>
              <a:rPr lang="zh-CN" altLang="en-US" sz="1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护照照片页扫描件一</a:t>
            </a:r>
            <a:r>
              <a:rPr lang="zh-CN" altLang="en-US" sz="11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份</a:t>
            </a:r>
            <a:endParaRPr lang="en-US" altLang="zh-CN" sz="1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9705" indent="-179705">
              <a:lnSpc>
                <a:spcPct val="150000"/>
              </a:lnSpc>
              <a:buFont typeface="Arial" panose="020B0604020202020204" pitchFamily="34" charset="0"/>
              <a:buChar char="•"/>
            </a:pPr>
            <a:r>
              <a:rPr lang="zh-CN" altLang="en-US" sz="11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个人身份证扫描件一份</a:t>
            </a:r>
            <a:endParaRPr lang="zh-CN" altLang="en-US" sz="11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0" name="文本框 109"/>
          <p:cNvSpPr txBox="1"/>
          <p:nvPr/>
        </p:nvSpPr>
        <p:spPr>
          <a:xfrm>
            <a:off x="4650316" y="1355376"/>
            <a:ext cx="2047312" cy="1246495"/>
          </a:xfrm>
          <a:prstGeom prst="rect">
            <a:avLst/>
          </a:prstGeom>
          <a:noFill/>
        </p:spPr>
        <p:txBody>
          <a:bodyPr wrap="square" rtlCol="0">
            <a:spAutoFit/>
          </a:bodyPr>
          <a:lstStyle/>
          <a:p>
            <a:pPr>
              <a:lnSpc>
                <a:spcPts val="1800"/>
              </a:lnSpc>
            </a:pPr>
            <a:r>
              <a:rPr lang="en-US" altLang="zh-CN" sz="900" dirty="0" smtClean="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住宿</a:t>
            </a:r>
            <a:r>
              <a:rPr lang="en-US" altLang="zh-CN" sz="900" dirty="0" smtClean="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学生宿舍或</a:t>
            </a:r>
            <a:r>
              <a:rPr lang="en-US" altLang="zh-CN" sz="900" dirty="0">
                <a:latin typeface="微软雅黑" panose="020B0503020204020204" pitchFamily="34" charset="-122"/>
                <a:ea typeface="微软雅黑" panose="020B0503020204020204" pitchFamily="34" charset="-122"/>
              </a:rPr>
              <a:t>3</a:t>
            </a:r>
            <a:r>
              <a:rPr lang="zh-CN" altLang="en-US" sz="900" dirty="0">
                <a:latin typeface="微软雅黑" panose="020B0503020204020204" pitchFamily="34" charset="-122"/>
                <a:ea typeface="微软雅黑" panose="020B0503020204020204" pitchFamily="34" charset="-122"/>
              </a:rPr>
              <a:t>星级以上酒店</a:t>
            </a:r>
            <a:r>
              <a:rPr lang="en-US" altLang="zh-CN" sz="900" dirty="0" smtClean="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出行</a:t>
            </a:r>
            <a:r>
              <a:rPr lang="en-US" altLang="zh-CN" sz="900" dirty="0" smtClean="0">
                <a:latin typeface="微软雅黑" panose="020B0503020204020204" pitchFamily="34" charset="-122"/>
                <a:ea typeface="微软雅黑" panose="020B0503020204020204" pitchFamily="34" charset="-122"/>
              </a:rPr>
              <a:t>】</a:t>
            </a:r>
            <a:r>
              <a:rPr lang="zh-CN" altLang="en-US" sz="900" dirty="0" smtClean="0">
                <a:latin typeface="微软雅黑" panose="020B0503020204020204" pitchFamily="34" charset="-122"/>
                <a:ea typeface="微软雅黑" panose="020B0503020204020204" pitchFamily="34" charset="-122"/>
              </a:rPr>
              <a:t>学生可自行购买当地交通卡</a:t>
            </a:r>
            <a:r>
              <a:rPr lang="en-US" altLang="zh-CN" sz="900" dirty="0" smtClean="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通信</a:t>
            </a:r>
            <a:r>
              <a:rPr lang="en-US" altLang="zh-CN" sz="900" dirty="0" smtClean="0">
                <a:latin typeface="微软雅黑" panose="020B0503020204020204" pitchFamily="34" charset="-122"/>
                <a:ea typeface="微软雅黑" panose="020B0503020204020204" pitchFamily="34" charset="-122"/>
              </a:rPr>
              <a:t>】</a:t>
            </a:r>
            <a:r>
              <a:rPr lang="zh-CN" altLang="en-US" sz="900" dirty="0" smtClean="0">
                <a:latin typeface="微软雅黑" panose="020B0503020204020204" pitchFamily="34" charset="-122"/>
                <a:ea typeface="微软雅黑" panose="020B0503020204020204" pitchFamily="34" charset="-122"/>
              </a:rPr>
              <a:t>学生</a:t>
            </a:r>
            <a:r>
              <a:rPr lang="zh-CN" altLang="en-US" sz="900" dirty="0">
                <a:latin typeface="微软雅黑" panose="020B0503020204020204" pitchFamily="34" charset="-122"/>
                <a:ea typeface="微软雅黑" panose="020B0503020204020204" pitchFamily="34" charset="-122"/>
              </a:rPr>
              <a:t>需自费</a:t>
            </a:r>
            <a:r>
              <a:rPr lang="zh-CN" altLang="en-US" sz="900" dirty="0" smtClean="0">
                <a:latin typeface="微软雅黑" panose="020B0503020204020204" pitchFamily="34" charset="-122"/>
                <a:ea typeface="微软雅黑" panose="020B0503020204020204" pitchFamily="34" charset="-122"/>
              </a:rPr>
              <a:t>办理当地</a:t>
            </a:r>
            <a:r>
              <a:rPr lang="zh-CN" altLang="en-US" sz="900" dirty="0">
                <a:latin typeface="微软雅黑" panose="020B0503020204020204" pitchFamily="34" charset="-122"/>
                <a:ea typeface="微软雅黑" panose="020B0503020204020204" pitchFamily="34" charset="-122"/>
              </a:rPr>
              <a:t>的电话卡，主办方可提供咨询</a:t>
            </a:r>
            <a:r>
              <a:rPr lang="zh-CN" altLang="en-US" sz="900" dirty="0" smtClean="0">
                <a:latin typeface="微软雅黑" panose="020B0503020204020204" pitchFamily="34" charset="-122"/>
                <a:ea typeface="微软雅黑" panose="020B0503020204020204" pitchFamily="34" charset="-122"/>
              </a:rPr>
              <a:t>服务</a:t>
            </a:r>
            <a:endParaRPr lang="zh-CN" altLang="en-US" sz="900" dirty="0">
              <a:latin typeface="微软雅黑" panose="020B0503020204020204" pitchFamily="34" charset="-122"/>
              <a:ea typeface="微软雅黑" panose="020B0503020204020204" pitchFamily="34" charset="-122"/>
            </a:endParaRPr>
          </a:p>
          <a:p>
            <a:pPr>
              <a:lnSpc>
                <a:spcPts val="1800"/>
              </a:lnSpc>
            </a:pPr>
            <a:r>
              <a:rPr lang="en-US" altLang="zh-CN" sz="900" dirty="0" smtClean="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保险</a:t>
            </a:r>
            <a:r>
              <a:rPr lang="en-US" altLang="zh-CN" sz="900" dirty="0" smtClean="0">
                <a:latin typeface="微软雅黑" panose="020B0503020204020204" pitchFamily="34" charset="-122"/>
                <a:ea typeface="微软雅黑" panose="020B0503020204020204" pitchFamily="34" charset="-122"/>
              </a:rPr>
              <a:t>】</a:t>
            </a:r>
            <a:r>
              <a:rPr lang="zh-CN" altLang="en-US" sz="900" dirty="0" smtClean="0">
                <a:latin typeface="微软雅黑" panose="020B0503020204020204" pitchFamily="34" charset="-122"/>
                <a:ea typeface="微软雅黑" panose="020B0503020204020204" pitchFamily="34" charset="-122"/>
              </a:rPr>
              <a:t>海外</a:t>
            </a:r>
            <a:r>
              <a:rPr lang="zh-CN" altLang="en-US" sz="900" dirty="0">
                <a:latin typeface="微软雅黑" panose="020B0503020204020204" pitchFamily="34" charset="-122"/>
                <a:ea typeface="微软雅黑" panose="020B0503020204020204" pitchFamily="34" charset="-122"/>
              </a:rPr>
              <a:t>保险由主办方</a:t>
            </a:r>
            <a:r>
              <a:rPr lang="zh-CN" altLang="en-US" sz="900" dirty="0" smtClean="0">
                <a:latin typeface="微软雅黑" panose="020B0503020204020204" pitchFamily="34" charset="-122"/>
                <a:ea typeface="微软雅黑" panose="020B0503020204020204" pitchFamily="34" charset="-122"/>
              </a:rPr>
              <a:t>统一购买</a:t>
            </a:r>
          </a:p>
        </p:txBody>
      </p:sp>
      <p:sp>
        <p:nvSpPr>
          <p:cNvPr id="8" name="矩形 7"/>
          <p:cNvSpPr/>
          <p:nvPr/>
        </p:nvSpPr>
        <p:spPr>
          <a:xfrm>
            <a:off x="4754842" y="4057658"/>
            <a:ext cx="787527" cy="253916"/>
          </a:xfrm>
          <a:prstGeom prst="rect">
            <a:avLst/>
          </a:prstGeom>
          <a:solidFill>
            <a:srgbClr val="EAA001"/>
          </a:solidFill>
        </p:spPr>
        <p:txBody>
          <a:bodyPr wrap="square" lIns="91440" tIns="45720" rIns="91440" bIns="45720">
            <a:spAutoFit/>
          </a:bodyPr>
          <a:lstStyle/>
          <a:p>
            <a:pPr algn="ctr"/>
            <a:r>
              <a:rPr lang="zh-CN" altLang="en-US" sz="1050" dirty="0">
                <a:ln w="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加元</a:t>
            </a:r>
            <a:r>
              <a:rPr lang="en-US" altLang="zh-CN" sz="1050" dirty="0">
                <a:ln w="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/CAD</a:t>
            </a:r>
            <a:endParaRPr lang="zh-CN" sz="1050" dirty="0">
              <a:ln w="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9" name="矩形 38"/>
          <p:cNvSpPr/>
          <p:nvPr/>
        </p:nvSpPr>
        <p:spPr>
          <a:xfrm>
            <a:off x="4578350" y="6024169"/>
            <a:ext cx="2119278" cy="5514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0" name="矩形 39"/>
          <p:cNvSpPr/>
          <p:nvPr/>
        </p:nvSpPr>
        <p:spPr>
          <a:xfrm>
            <a:off x="4592337" y="6045651"/>
            <a:ext cx="787527" cy="253916"/>
          </a:xfrm>
          <a:prstGeom prst="rect">
            <a:avLst/>
          </a:prstGeom>
          <a:solidFill>
            <a:schemeClr val="tx1">
              <a:lumMod val="50000"/>
              <a:lumOff val="50000"/>
            </a:schemeClr>
          </a:solidFill>
        </p:spPr>
        <p:txBody>
          <a:bodyPr wrap="square" lIns="91440" tIns="45720" rIns="91440" bIns="45720">
            <a:spAutoFit/>
          </a:bodyPr>
          <a:lstStyle/>
          <a:p>
            <a:pPr algn="ctr"/>
            <a:r>
              <a:rPr lang="zh-CN" altLang="en-US" sz="1050" b="1" dirty="0">
                <a:ln w="0"/>
                <a:solidFill>
                  <a:schemeClr val="bg1"/>
                </a:solidFill>
                <a:latin typeface="Impact" panose="020B0806030902050204" pitchFamily="34" charset="0"/>
                <a:ea typeface="微软雅黑" panose="020B0503020204020204" pitchFamily="34" charset="-122"/>
              </a:rPr>
              <a:t>遴选</a:t>
            </a:r>
            <a:r>
              <a:rPr lang="zh-CN" altLang="en-US" sz="1050" b="1" dirty="0" smtClean="0">
                <a:ln w="0"/>
                <a:solidFill>
                  <a:schemeClr val="bg1"/>
                </a:solidFill>
                <a:latin typeface="Impact" panose="020B0806030902050204" pitchFamily="34" charset="0"/>
                <a:ea typeface="微软雅黑" panose="020B0503020204020204" pitchFamily="34" charset="-122"/>
              </a:rPr>
              <a:t>要求</a:t>
            </a:r>
            <a:endParaRPr lang="zh-CN" sz="1050" b="1" dirty="0">
              <a:ln w="0"/>
              <a:solidFill>
                <a:schemeClr val="bg1"/>
              </a:solidFill>
              <a:latin typeface="Impact" panose="020B0806030902050204" pitchFamily="34" charset="0"/>
              <a:ea typeface="微软雅黑" panose="020B0503020204020204" pitchFamily="34" charset="-122"/>
            </a:endParaRPr>
          </a:p>
        </p:txBody>
      </p:sp>
      <p:sp>
        <p:nvSpPr>
          <p:cNvPr id="41" name="文本框 106"/>
          <p:cNvSpPr txBox="1"/>
          <p:nvPr/>
        </p:nvSpPr>
        <p:spPr>
          <a:xfrm>
            <a:off x="4578350" y="6278310"/>
            <a:ext cx="2137155" cy="273665"/>
          </a:xfrm>
          <a:prstGeom prst="rect">
            <a:avLst/>
          </a:prstGeom>
          <a:noFill/>
        </p:spPr>
        <p:txBody>
          <a:bodyPr wrap="square" rtlCol="0">
            <a:spAutoFit/>
          </a:bodyPr>
          <a:lstStyle/>
          <a:p>
            <a:pPr marL="171450" indent="-171450">
              <a:lnSpc>
                <a:spcPts val="1600"/>
              </a:lnSpc>
              <a:buFont typeface="Arial" panose="020B0604020202020204" pitchFamily="34" charset="0"/>
              <a:buChar char="•"/>
            </a:pPr>
            <a:r>
              <a:rPr lang="zh-CN" altLang="en-US" sz="900" dirty="0">
                <a:latin typeface="微软雅黑" panose="020B0503020204020204" pitchFamily="34" charset="-122"/>
                <a:ea typeface="微软雅黑" panose="020B0503020204020204" pitchFamily="34" charset="-122"/>
              </a:rPr>
              <a:t>申请学生可能会被抽查英文面试</a:t>
            </a:r>
            <a:endParaRPr lang="zh-CN" sz="900" dirty="0">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nvGraphicFramePr>
        <p:xfrm>
          <a:off x="147046" y="3629855"/>
          <a:ext cx="4371168" cy="1989479"/>
        </p:xfrm>
        <a:graphic>
          <a:graphicData uri="http://schemas.openxmlformats.org/drawingml/2006/table">
            <a:tbl>
              <a:tblPr firstRow="1" bandRow="1">
                <a:tableStyleId>{5C22544A-7EE6-4342-B048-85BDC9FD1C3A}</a:tableStyleId>
              </a:tblPr>
              <a:tblGrid>
                <a:gridCol w="4371168"/>
              </a:tblGrid>
              <a:tr h="375714">
                <a:tc>
                  <a:txBody>
                    <a:bodyPr/>
                    <a:lstStyle/>
                    <a:p>
                      <a:pPr algn="ctr"/>
                      <a:r>
                        <a:rPr lang="zh-CN" altLang="en-US" sz="1200" dirty="0" smtClean="0">
                          <a:latin typeface="微软雅黑" panose="020B0503020204020204" pitchFamily="34" charset="-122"/>
                          <a:ea typeface="微软雅黑" panose="020B0503020204020204" pitchFamily="34" charset="-122"/>
                        </a:rPr>
                        <a:t>费用包含</a:t>
                      </a:r>
                      <a:endParaRPr lang="zh-CN" altLang="en-US" sz="1200" dirty="0">
                        <a:latin typeface="微软雅黑" panose="020B0503020204020204" pitchFamily="34" charset="-122"/>
                        <a:ea typeface="微软雅黑" panose="020B0503020204020204" pitchFamily="34" charset="-122"/>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r>
              <a:tr h="545385">
                <a:tc>
                  <a:txBody>
                    <a:bodyPr/>
                    <a:lstStyle/>
                    <a:p>
                      <a:pPr algn="l"/>
                      <a:r>
                        <a:rPr lang="zh-CN" altLang="en-US" sz="1100" dirty="0" smtClean="0">
                          <a:solidFill>
                            <a:schemeClr val="tx1"/>
                          </a:solidFill>
                          <a:latin typeface="微软雅黑" panose="020B0503020204020204" pitchFamily="34" charset="-122"/>
                          <a:ea typeface="微软雅黑" panose="020B0503020204020204" pitchFamily="34" charset="-122"/>
                        </a:rPr>
                        <a:t>学费，住宿费（含住宿申请费），项目申请费，汇款手续费，国际邮费，翔飞境外意外伤害保险费，接送机费，集体活动交通费。</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403889">
                <a:tc>
                  <a:txBody>
                    <a:bodyP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费用不含</a:t>
                      </a:r>
                      <a:endParaRPr lang="zh-CN" altLang="en-US" sz="1200" b="1" dirty="0">
                        <a:solidFill>
                          <a:schemeClr val="bg1"/>
                        </a:solidFill>
                        <a:latin typeface="微软雅黑" panose="020B0503020204020204" pitchFamily="34" charset="-122"/>
                        <a:ea typeface="微软雅黑" panose="020B0503020204020204" pitchFamily="34" charset="-122"/>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50000"/>
                        <a:lumOff val="50000"/>
                      </a:schemeClr>
                    </a:solidFill>
                  </a:tcPr>
                </a:tc>
              </a:tr>
              <a:tr h="664491">
                <a:tc>
                  <a:txBody>
                    <a:bodyPr/>
                    <a:lstStyle/>
                    <a:p>
                      <a:pPr algn="l"/>
                      <a:r>
                        <a:rPr lang="zh-CN" altLang="en-US" sz="1100" dirty="0" smtClean="0">
                          <a:latin typeface="微软雅黑" panose="020B0503020204020204" pitchFamily="34" charset="-122"/>
                          <a:ea typeface="微软雅黑" panose="020B0503020204020204" pitchFamily="34" charset="-122"/>
                        </a:rPr>
                        <a:t>签证费、国际往返机票（原则上统一订票）、自费课外活动、餐费、自行出行交通费、行李超重费、个人购物消费、其他“包含费用”以外的费用</a:t>
                      </a:r>
                      <a:endParaRPr lang="zh-CN" altLang="en-US" sz="1100" dirty="0">
                        <a:latin typeface="微软雅黑" panose="020B0503020204020204" pitchFamily="34" charset="-122"/>
                        <a:ea typeface="微软雅黑" panose="020B0503020204020204" pitchFamily="34" charset="-122"/>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grpSp>
        <p:nvGrpSpPr>
          <p:cNvPr id="17" name="组合 16"/>
          <p:cNvGrpSpPr/>
          <p:nvPr/>
        </p:nvGrpSpPr>
        <p:grpSpPr>
          <a:xfrm>
            <a:off x="137881" y="2700342"/>
            <a:ext cx="4369095" cy="694190"/>
            <a:chOff x="149119" y="2660476"/>
            <a:chExt cx="4369095" cy="694190"/>
          </a:xfrm>
        </p:grpSpPr>
        <p:sp>
          <p:nvSpPr>
            <p:cNvPr id="13" name="矩形 12"/>
            <p:cNvSpPr/>
            <p:nvPr/>
          </p:nvSpPr>
          <p:spPr>
            <a:xfrm>
              <a:off x="149119" y="2676485"/>
              <a:ext cx="995953" cy="67818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4" name="矩形 63"/>
            <p:cNvSpPr/>
            <p:nvPr/>
          </p:nvSpPr>
          <p:spPr>
            <a:xfrm>
              <a:off x="1259355" y="2672585"/>
              <a:ext cx="995953" cy="67818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5" name="矩形 64"/>
            <p:cNvSpPr/>
            <p:nvPr/>
          </p:nvSpPr>
          <p:spPr>
            <a:xfrm>
              <a:off x="2393473" y="2668685"/>
              <a:ext cx="995953" cy="67818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6" name="矩形 65"/>
            <p:cNvSpPr/>
            <p:nvPr/>
          </p:nvSpPr>
          <p:spPr>
            <a:xfrm>
              <a:off x="3522261" y="2660476"/>
              <a:ext cx="995953" cy="678181"/>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7" name="矩形 36"/>
          <p:cNvSpPr/>
          <p:nvPr/>
        </p:nvSpPr>
        <p:spPr>
          <a:xfrm>
            <a:off x="0" y="-1"/>
            <a:ext cx="6858000" cy="41325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 name="矩形 37"/>
          <p:cNvSpPr/>
          <p:nvPr/>
        </p:nvSpPr>
        <p:spPr>
          <a:xfrm>
            <a:off x="166869" y="78674"/>
            <a:ext cx="4043182" cy="261610"/>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zh-CN" altLang="en-US" sz="1100" dirty="0">
                <a:solidFill>
                  <a:schemeClr val="accent1">
                    <a:lumMod val="50000"/>
                  </a:schemeClr>
                </a:solidFill>
                <a:ea typeface="微软雅黑" panose="020B0503020204020204" pitchFamily="34" charset="-122"/>
              </a:rPr>
              <a:t>不列颠哥伦比亚大学</a:t>
            </a:r>
            <a:r>
              <a:rPr lang="en-US" altLang="zh-CN" sz="1100" dirty="0">
                <a:solidFill>
                  <a:schemeClr val="accent1">
                    <a:lumMod val="50000"/>
                  </a:schemeClr>
                </a:solidFill>
                <a:ea typeface="微软雅黑" panose="020B0503020204020204" pitchFamily="34" charset="-122"/>
              </a:rPr>
              <a:t>-</a:t>
            </a:r>
            <a:r>
              <a:rPr lang="zh-CN" altLang="en-US" sz="1100" dirty="0">
                <a:solidFill>
                  <a:schemeClr val="accent1">
                    <a:lumMod val="50000"/>
                  </a:schemeClr>
                </a:solidFill>
                <a:ea typeface="微软雅黑" panose="020B0503020204020204" pitchFamily="34" charset="-122"/>
              </a:rPr>
              <a:t>海外职业规划课程（</a:t>
            </a:r>
            <a:r>
              <a:rPr lang="en-US" altLang="zh-CN" sz="1100" dirty="0">
                <a:solidFill>
                  <a:schemeClr val="accent1">
                    <a:lumMod val="50000"/>
                  </a:schemeClr>
                </a:solidFill>
                <a:ea typeface="微软雅黑" panose="020B0503020204020204" pitchFamily="34" charset="-122"/>
              </a:rPr>
              <a:t>UBC/EGC/2018/</a:t>
            </a:r>
            <a:r>
              <a:rPr lang="zh-CN" altLang="en-US" sz="1100" dirty="0">
                <a:solidFill>
                  <a:schemeClr val="accent1">
                    <a:lumMod val="50000"/>
                  </a:schemeClr>
                </a:solidFill>
                <a:ea typeface="微软雅黑" panose="020B0503020204020204" pitchFamily="34" charset="-122"/>
              </a:rPr>
              <a:t>冬）</a:t>
            </a:r>
          </a:p>
        </p:txBody>
      </p:sp>
      <p:graphicFrame>
        <p:nvGraphicFramePr>
          <p:cNvPr id="43" name="表格 42"/>
          <p:cNvGraphicFramePr>
            <a:graphicFrameLocks noGrp="1"/>
          </p:cNvGraphicFramePr>
          <p:nvPr/>
        </p:nvGraphicFramePr>
        <p:xfrm>
          <a:off x="147046" y="447725"/>
          <a:ext cx="4850404" cy="297691"/>
        </p:xfrm>
        <a:graphic>
          <a:graphicData uri="http://schemas.openxmlformats.org/drawingml/2006/table">
            <a:tbl>
              <a:tblPr firstRow="1" bandRow="1">
                <a:tableStyleId>{5C22544A-7EE6-4342-B048-85BDC9FD1C3A}</a:tableStyleId>
              </a:tblPr>
              <a:tblGrid>
                <a:gridCol w="1212601"/>
                <a:gridCol w="1212601"/>
                <a:gridCol w="1212601"/>
                <a:gridCol w="1212601"/>
              </a:tblGrid>
              <a:tr h="297691">
                <a:tc>
                  <a:txBody>
                    <a:bodyPr/>
                    <a:lstStyle/>
                    <a:p>
                      <a:pPr algn="ctr"/>
                      <a:r>
                        <a:rPr lang="en-US" altLang="zh-CN" dirty="0" smtClean="0">
                          <a:solidFill>
                            <a:schemeClr val="tx1"/>
                          </a:solidFill>
                          <a:ea typeface="微软雅黑" panose="020B0503020204020204" pitchFamily="34" charset="-122"/>
                        </a:rPr>
                        <a:t>Study</a:t>
                      </a:r>
                      <a:endParaRPr lang="zh-CN" altLang="en-US" dirty="0">
                        <a:solidFill>
                          <a:schemeClr val="tx1"/>
                        </a:solidFill>
                        <a:ea typeface="微软雅黑" panose="020B0503020204020204" pitchFamily="34" charset="-122"/>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dirty="0" smtClean="0">
                          <a:solidFill>
                            <a:schemeClr val="accent1">
                              <a:lumMod val="75000"/>
                            </a:schemeClr>
                          </a:solidFill>
                          <a:ea typeface="微软雅黑" panose="020B0503020204020204" pitchFamily="34" charset="-122"/>
                        </a:rPr>
                        <a:t>Life</a:t>
                      </a:r>
                      <a:endParaRPr lang="zh-CN" altLang="en-US" dirty="0">
                        <a:solidFill>
                          <a:schemeClr val="accent1">
                            <a:lumMod val="75000"/>
                          </a:schemeClr>
                        </a:solidFill>
                        <a:ea typeface="微软雅黑" panose="020B0503020204020204" pitchFamily="34" charset="-122"/>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altLang="zh-CN" dirty="0" smtClean="0">
                          <a:solidFill>
                            <a:schemeClr val="accent1">
                              <a:lumMod val="75000"/>
                            </a:schemeClr>
                          </a:solidFill>
                          <a:ea typeface="微软雅黑" panose="020B0503020204020204" pitchFamily="34" charset="-122"/>
                        </a:rPr>
                        <a:t>Fee</a:t>
                      </a:r>
                      <a:endParaRPr lang="zh-CN" altLang="en-US" dirty="0">
                        <a:solidFill>
                          <a:schemeClr val="accent1">
                            <a:lumMod val="75000"/>
                          </a:schemeClr>
                        </a:solidFill>
                        <a:ea typeface="微软雅黑" panose="020B0503020204020204" pitchFamily="34" charset="-122"/>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altLang="zh-CN" dirty="0" smtClean="0">
                          <a:solidFill>
                            <a:schemeClr val="accent1">
                              <a:lumMod val="75000"/>
                            </a:schemeClr>
                          </a:solidFill>
                          <a:ea typeface="微软雅黑" panose="020B0503020204020204" pitchFamily="34" charset="-122"/>
                        </a:rPr>
                        <a:t>Sign up</a:t>
                      </a:r>
                      <a:endParaRPr lang="zh-CN" altLang="en-US" dirty="0">
                        <a:solidFill>
                          <a:schemeClr val="accent1">
                            <a:lumMod val="75000"/>
                          </a:schemeClr>
                        </a:solidFill>
                        <a:ea typeface="微软雅黑" panose="020B0503020204020204" pitchFamily="34" charset="-122"/>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45" name="矩形 44"/>
          <p:cNvSpPr/>
          <p:nvPr/>
        </p:nvSpPr>
        <p:spPr>
          <a:xfrm>
            <a:off x="4341888" y="78048"/>
            <a:ext cx="623570" cy="277625"/>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搜 索</a:t>
            </a:r>
            <a:endParaRPr lang="zh-CN" altLang="en-US" sz="1100" dirty="0">
              <a:latin typeface="微软雅黑" panose="020B0503020204020204" pitchFamily="34" charset="-122"/>
              <a:ea typeface="微软雅黑" panose="020B0503020204020204" pitchFamily="34" charset="-122"/>
            </a:endParaRPr>
          </a:p>
        </p:txBody>
      </p:sp>
      <p:pic>
        <p:nvPicPr>
          <p:cNvPr id="46" name="图片 45"/>
          <p:cNvPicPr>
            <a:picLocks noChangeAspect="1"/>
          </p:cNvPicPr>
          <p:nvPr/>
        </p:nvPicPr>
        <p:blipFill rotWithShape="1">
          <a:blip r:embed="rId6" cstate="print">
            <a:extLst>
              <a:ext uri="{28A0092B-C50C-407E-A947-70E740481C1C}">
                <a14:useLocalDpi xmlns:a14="http://schemas.microsoft.com/office/drawing/2010/main" val="0"/>
              </a:ext>
            </a:extLst>
          </a:blip>
          <a:srcRect l="4558" t="4558" r="4558" b="4558"/>
          <a:stretch>
            <a:fillRect/>
          </a:stretch>
        </p:blipFill>
        <p:spPr>
          <a:xfrm>
            <a:off x="5173699" y="-1636"/>
            <a:ext cx="1427713" cy="427825"/>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b="34112"/>
          <a:stretch>
            <a:fillRect/>
          </a:stretch>
        </p:blipFill>
        <p:spPr>
          <a:xfrm>
            <a:off x="126419" y="962565"/>
            <a:ext cx="4393260" cy="1628236"/>
          </a:xfrm>
          <a:prstGeom prst="rect">
            <a:avLst/>
          </a:prstGeom>
        </p:spPr>
      </p:pic>
      <p:grpSp>
        <p:nvGrpSpPr>
          <p:cNvPr id="36" name="组 35"/>
          <p:cNvGrpSpPr/>
          <p:nvPr/>
        </p:nvGrpSpPr>
        <p:grpSpPr>
          <a:xfrm>
            <a:off x="4601072" y="2718419"/>
            <a:ext cx="2186398" cy="615270"/>
            <a:chOff x="4601072" y="2718419"/>
            <a:chExt cx="2186398" cy="615270"/>
          </a:xfrm>
        </p:grpSpPr>
        <p:sp>
          <p:nvSpPr>
            <p:cNvPr id="42" name="矩形 41"/>
            <p:cNvSpPr/>
            <p:nvPr/>
          </p:nvSpPr>
          <p:spPr>
            <a:xfrm>
              <a:off x="4601072" y="2733188"/>
              <a:ext cx="2173229" cy="6005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4" name="矩形 43"/>
            <p:cNvSpPr/>
            <p:nvPr/>
          </p:nvSpPr>
          <p:spPr>
            <a:xfrm>
              <a:off x="4619075" y="2718419"/>
              <a:ext cx="1799171" cy="261610"/>
            </a:xfrm>
            <a:prstGeom prst="rect">
              <a:avLst/>
            </a:prstGeom>
            <a:noFill/>
          </p:spPr>
          <p:txBody>
            <a:bodyPr wrap="square" lIns="91440" tIns="45720" rIns="91440" bIns="45720">
              <a:spAutoFit/>
            </a:bodyPr>
            <a:lstStyle/>
            <a:p>
              <a:r>
                <a:rPr lang="zh-CN" altLang="en-US" sz="1100" b="1" dirty="0" smtClean="0">
                  <a:ln w="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rPr>
                <a:t>指定接机地点和时间</a:t>
              </a:r>
              <a:endParaRPr lang="zh-CN" altLang="en-US" sz="1100" b="1" cap="none" spc="0" dirty="0">
                <a:ln w="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7" name="矩形 46"/>
            <p:cNvSpPr/>
            <p:nvPr/>
          </p:nvSpPr>
          <p:spPr>
            <a:xfrm>
              <a:off x="4676743" y="2993293"/>
              <a:ext cx="2110727" cy="338554"/>
            </a:xfrm>
            <a:prstGeom prst="rect">
              <a:avLst/>
            </a:prstGeom>
            <a:noFill/>
          </p:spPr>
          <p:txBody>
            <a:bodyPr wrap="square" lIns="91440" tIns="45720" rIns="91440" bIns="45720">
              <a:spAutoFit/>
            </a:bodyPr>
            <a:lstStyle/>
            <a:p>
              <a:r>
                <a:rPr lang="en-US" altLang="zh-CN" sz="1600" dirty="0" smtClean="0">
                  <a:ln w="0"/>
                  <a:solidFill>
                    <a:schemeClr val="accent5">
                      <a:lumMod val="75000"/>
                    </a:schemeClr>
                  </a:solidFill>
                  <a:latin typeface="Impact" panose="020B0806030902050204" pitchFamily="34" charset="0"/>
                  <a:ea typeface="微软雅黑" panose="020B0503020204020204" pitchFamily="34" charset="-122"/>
                </a:rPr>
                <a:t>YVR@10:00-14:30</a:t>
              </a:r>
            </a:p>
          </p:txBody>
        </p:sp>
      </p:gr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911</Words>
  <Application>Microsoft Office PowerPoint</Application>
  <PresentationFormat>A4 纸张(210x297 毫米)</PresentationFormat>
  <Paragraphs>198</Paragraphs>
  <Slides>4</Slides>
  <Notes>0</Notes>
  <HiddenSlides>0</HiddenSlides>
  <MMClips>0</MMClips>
  <ScaleCrop>false</ScaleCrop>
  <HeadingPairs>
    <vt:vector size="4" baseType="variant">
      <vt:variant>
        <vt:lpstr>主题</vt:lpstr>
      </vt:variant>
      <vt:variant>
        <vt:i4>1</vt:i4>
      </vt:variant>
      <vt:variant>
        <vt:lpstr>幻灯片标题</vt:lpstr>
      </vt:variant>
      <vt:variant>
        <vt:i4>4</vt:i4>
      </vt:variant>
    </vt:vector>
  </HeadingPairs>
  <TitlesOfParts>
    <vt:vector size="5" baseType="lpstr">
      <vt:lpstr>Office 主题​​</vt:lpstr>
      <vt:lpstr>PowerPoint 演示文稿</vt:lpstr>
      <vt:lpstr>PowerPoint 演示文稿</vt:lpstr>
      <vt:lpstr>PowerPoint 演示文稿</vt:lpstr>
      <vt:lpstr>PowerPoint 演示文稿</vt:lpstr>
    </vt:vector>
  </TitlesOfParts>
  <Company>Xiangfei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 Tan</dc:creator>
  <cp:lastModifiedBy>China</cp:lastModifiedBy>
  <cp:revision>184</cp:revision>
  <dcterms:created xsi:type="dcterms:W3CDTF">2017-05-04T00:43:00Z</dcterms:created>
  <dcterms:modified xsi:type="dcterms:W3CDTF">2017-09-27T01:38:54Z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